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3"/>
  </p:notesMasterIdLst>
  <p:sldIdLst>
    <p:sldId id="256" r:id="rId2"/>
    <p:sldId id="445" r:id="rId3"/>
    <p:sldId id="446" r:id="rId4"/>
    <p:sldId id="447" r:id="rId5"/>
    <p:sldId id="448" r:id="rId6"/>
    <p:sldId id="449" r:id="rId7"/>
    <p:sldId id="483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71" r:id="rId29"/>
    <p:sldId id="472" r:id="rId30"/>
    <p:sldId id="484" r:id="rId31"/>
    <p:sldId id="473" r:id="rId32"/>
    <p:sldId id="485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496" r:id="rId44"/>
    <p:sldId id="497" r:id="rId45"/>
    <p:sldId id="498" r:id="rId46"/>
    <p:sldId id="500" r:id="rId47"/>
    <p:sldId id="501" r:id="rId48"/>
    <p:sldId id="508" r:id="rId49"/>
    <p:sldId id="479" r:id="rId50"/>
    <p:sldId id="480" r:id="rId51"/>
    <p:sldId id="481" r:id="rId52"/>
    <p:sldId id="482" r:id="rId53"/>
    <p:sldId id="509" r:id="rId54"/>
    <p:sldId id="510" r:id="rId55"/>
    <p:sldId id="511" r:id="rId56"/>
    <p:sldId id="512" r:id="rId57"/>
    <p:sldId id="513" r:id="rId58"/>
    <p:sldId id="534" r:id="rId59"/>
    <p:sldId id="535" r:id="rId60"/>
    <p:sldId id="536" r:id="rId61"/>
    <p:sldId id="537" r:id="rId62"/>
    <p:sldId id="517" r:id="rId63"/>
    <p:sldId id="538" r:id="rId64"/>
    <p:sldId id="539" r:id="rId65"/>
    <p:sldId id="540" r:id="rId66"/>
    <p:sldId id="541" r:id="rId67"/>
    <p:sldId id="543" r:id="rId68"/>
    <p:sldId id="544" r:id="rId69"/>
    <p:sldId id="545" r:id="rId70"/>
    <p:sldId id="546" r:id="rId71"/>
    <p:sldId id="29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4.wmf"/><Relationship Id="rId4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4.w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6.wmf"/><Relationship Id="rId1" Type="http://schemas.openxmlformats.org/officeDocument/2006/relationships/image" Target="../media/image29.emf"/><Relationship Id="rId4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6.wmf"/><Relationship Id="rId1" Type="http://schemas.openxmlformats.org/officeDocument/2006/relationships/image" Target="../media/image29.emf"/><Relationship Id="rId4" Type="http://schemas.openxmlformats.org/officeDocument/2006/relationships/image" Target="../media/image2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1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31.wmf"/><Relationship Id="rId1" Type="http://schemas.openxmlformats.org/officeDocument/2006/relationships/image" Target="../media/image41.wmf"/><Relationship Id="rId4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31.wmf"/><Relationship Id="rId1" Type="http://schemas.openxmlformats.org/officeDocument/2006/relationships/image" Target="../media/image49.wmf"/><Relationship Id="rId4" Type="http://schemas.openxmlformats.org/officeDocument/2006/relationships/image" Target="../media/image5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31.wmf"/><Relationship Id="rId1" Type="http://schemas.openxmlformats.org/officeDocument/2006/relationships/image" Target="../media/image5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31.wmf"/><Relationship Id="rId1" Type="http://schemas.openxmlformats.org/officeDocument/2006/relationships/image" Target="../media/image49.wmf"/><Relationship Id="rId4" Type="http://schemas.openxmlformats.org/officeDocument/2006/relationships/image" Target="../media/image5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31.wmf"/><Relationship Id="rId1" Type="http://schemas.openxmlformats.org/officeDocument/2006/relationships/image" Target="../media/image5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31.wmf"/><Relationship Id="rId1" Type="http://schemas.openxmlformats.org/officeDocument/2006/relationships/image" Target="../media/image64.wmf"/><Relationship Id="rId4" Type="http://schemas.openxmlformats.org/officeDocument/2006/relationships/image" Target="../media/image6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31.wmf"/><Relationship Id="rId1" Type="http://schemas.openxmlformats.org/officeDocument/2006/relationships/image" Target="../media/image68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4" Type="http://schemas.openxmlformats.org/officeDocument/2006/relationships/image" Target="../media/image85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75.wmf"/><Relationship Id="rId1" Type="http://schemas.openxmlformats.org/officeDocument/2006/relationships/image" Target="../media/image87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4" Type="http://schemas.openxmlformats.org/officeDocument/2006/relationships/image" Target="../media/image94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31.wmf"/><Relationship Id="rId1" Type="http://schemas.openxmlformats.org/officeDocument/2006/relationships/image" Target="../media/image96.wmf"/><Relationship Id="rId4" Type="http://schemas.openxmlformats.org/officeDocument/2006/relationships/image" Target="../media/image98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4" Type="http://schemas.openxmlformats.org/officeDocument/2006/relationships/image" Target="../media/image106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3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6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5" Type="http://schemas.openxmlformats.org/officeDocument/2006/relationships/image" Target="../media/image140.wmf"/><Relationship Id="rId4" Type="http://schemas.openxmlformats.org/officeDocument/2006/relationships/image" Target="../media/image139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image" Target="../media/image148.wmf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5114-9921-4EE1-98A0-62AFD2D88B31}" type="datetimeFigureOut">
              <a:rPr lang="id-ID" smtClean="0"/>
              <a:t>27/09/2020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F513-7F1C-416C-8C1F-02EFBECE34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90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20.bin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15.wmf"/><Relationship Id="rId9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0.wmf"/><Relationship Id="rId9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28.wmf"/><Relationship Id="rId3" Type="http://schemas.openxmlformats.org/officeDocument/2006/relationships/oleObject" Target="../embeddings/oleObject32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27.wmf"/><Relationship Id="rId5" Type="http://schemas.openxmlformats.org/officeDocument/2006/relationships/oleObject" Target="../embeddings/oleObject33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24.wmf"/><Relationship Id="rId9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28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4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47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5" Type="http://schemas.openxmlformats.org/officeDocument/2006/relationships/image" Target="../media/image30.emf"/><Relationship Id="rId10" Type="http://schemas.openxmlformats.org/officeDocument/2006/relationships/image" Target="../media/image28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45.bin"/><Relationship Id="rId14" Type="http://schemas.openxmlformats.org/officeDocument/2006/relationships/oleObject" Target="../embeddings/oleObject48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28.w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5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oleObject" Target="../embeddings/oleObject60.bin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28.w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57.bin"/><Relationship Id="rId14" Type="http://schemas.openxmlformats.org/officeDocument/2006/relationships/oleObject" Target="../embeddings/oleObject6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6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1.wmf"/><Relationship Id="rId11" Type="http://schemas.openxmlformats.org/officeDocument/2006/relationships/image" Target="../media/image40.png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7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1.wmf"/><Relationship Id="rId11" Type="http://schemas.openxmlformats.org/officeDocument/2006/relationships/image" Target="../media/image44.png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43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75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76.bin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45.wmf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51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8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5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46.wmf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1.wmf"/><Relationship Id="rId11" Type="http://schemas.openxmlformats.org/officeDocument/2006/relationships/image" Target="../media/image59.png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58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9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53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6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1.wmf"/><Relationship Id="rId11" Type="http://schemas.openxmlformats.org/officeDocument/2006/relationships/image" Target="../media/image67.png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66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103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2.png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108.bin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70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10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74.png"/><Relationship Id="rId4" Type="http://schemas.openxmlformats.org/officeDocument/2006/relationships/image" Target="../media/image7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75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11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4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118.bin"/><Relationship Id="rId10" Type="http://schemas.openxmlformats.org/officeDocument/2006/relationships/image" Target="../media/image85.wmf"/><Relationship Id="rId4" Type="http://schemas.openxmlformats.org/officeDocument/2006/relationships/image" Target="../media/image83.wmf"/><Relationship Id="rId9" Type="http://schemas.openxmlformats.org/officeDocument/2006/relationships/oleObject" Target="../embeddings/oleObject120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126.bin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89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91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93.wmf"/><Relationship Id="rId11" Type="http://schemas.openxmlformats.org/officeDocument/2006/relationships/image" Target="../media/image95.png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94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130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oleObject" Target="../embeddings/oleObject131.bin"/><Relationship Id="rId7" Type="http://schemas.openxmlformats.org/officeDocument/2006/relationships/oleObject" Target="../embeddings/oleObject1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31.wmf"/><Relationship Id="rId11" Type="http://schemas.openxmlformats.org/officeDocument/2006/relationships/image" Target="../media/image99.png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98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134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01.png"/><Relationship Id="rId4" Type="http://schemas.openxmlformats.org/officeDocument/2006/relationships/image" Target="../media/image100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oleObject" Target="../embeddings/oleObject136.bin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06.wmf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139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107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oleObject" Target="../embeddings/oleObject142.bin"/><Relationship Id="rId7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43.bin"/><Relationship Id="rId4" Type="http://schemas.openxmlformats.org/officeDocument/2006/relationships/image" Target="../media/image109.wmf"/><Relationship Id="rId9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46.bin"/><Relationship Id="rId10" Type="http://schemas.openxmlformats.org/officeDocument/2006/relationships/image" Target="../media/image116.wmf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14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17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19.wmf"/><Relationship Id="rId9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24.wmf"/><Relationship Id="rId5" Type="http://schemas.openxmlformats.org/officeDocument/2006/relationships/oleObject" Target="../embeddings/oleObject155.bin"/><Relationship Id="rId4" Type="http://schemas.openxmlformats.org/officeDocument/2006/relationships/image" Target="../media/image123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27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2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60.bin"/><Relationship Id="rId4" Type="http://schemas.openxmlformats.org/officeDocument/2006/relationships/image" Target="../media/image128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131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64.bin"/><Relationship Id="rId4" Type="http://schemas.openxmlformats.org/officeDocument/2006/relationships/image" Target="../media/image133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165.bin"/><Relationship Id="rId7" Type="http://schemas.openxmlformats.org/officeDocument/2006/relationships/oleObject" Target="../embeddings/oleObject167.bin"/><Relationship Id="rId12" Type="http://schemas.openxmlformats.org/officeDocument/2006/relationships/image" Target="../media/image14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37.wmf"/><Relationship Id="rId11" Type="http://schemas.openxmlformats.org/officeDocument/2006/relationships/oleObject" Target="../embeddings/oleObject169.bin"/><Relationship Id="rId5" Type="http://schemas.openxmlformats.org/officeDocument/2006/relationships/oleObject" Target="../embeddings/oleObject166.bin"/><Relationship Id="rId10" Type="http://schemas.openxmlformats.org/officeDocument/2006/relationships/image" Target="../media/image139.wmf"/><Relationship Id="rId4" Type="http://schemas.openxmlformats.org/officeDocument/2006/relationships/image" Target="../media/image136.wmf"/><Relationship Id="rId9" Type="http://schemas.openxmlformats.org/officeDocument/2006/relationships/oleObject" Target="../embeddings/oleObject168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71.bin"/><Relationship Id="rId4" Type="http://schemas.openxmlformats.org/officeDocument/2006/relationships/image" Target="../media/image141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44.png"/><Relationship Id="rId4" Type="http://schemas.openxmlformats.org/officeDocument/2006/relationships/image" Target="../media/image143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173.bin"/><Relationship Id="rId7" Type="http://schemas.openxmlformats.org/officeDocument/2006/relationships/oleObject" Target="../embeddings/oleObject1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145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13" Type="http://schemas.openxmlformats.org/officeDocument/2006/relationships/oleObject" Target="../embeddings/oleObject181.bin"/><Relationship Id="rId3" Type="http://schemas.openxmlformats.org/officeDocument/2006/relationships/oleObject" Target="../embeddings/oleObject176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15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4.wmf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49.wmf"/><Relationship Id="rId11" Type="http://schemas.openxmlformats.org/officeDocument/2006/relationships/oleObject" Target="../embeddings/oleObject180.bin"/><Relationship Id="rId5" Type="http://schemas.openxmlformats.org/officeDocument/2006/relationships/oleObject" Target="../embeddings/oleObject177.bin"/><Relationship Id="rId15" Type="http://schemas.openxmlformats.org/officeDocument/2006/relationships/oleObject" Target="../embeddings/oleObject182.bin"/><Relationship Id="rId10" Type="http://schemas.openxmlformats.org/officeDocument/2006/relationships/image" Target="../media/image151.wmf"/><Relationship Id="rId4" Type="http://schemas.openxmlformats.org/officeDocument/2006/relationships/image" Target="../media/image148.wmf"/><Relationship Id="rId9" Type="http://schemas.openxmlformats.org/officeDocument/2006/relationships/oleObject" Target="../embeddings/oleObject179.bin"/><Relationship Id="rId14" Type="http://schemas.openxmlformats.org/officeDocument/2006/relationships/image" Target="../media/image153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84.bin"/><Relationship Id="rId4" Type="http://schemas.openxmlformats.org/officeDocument/2006/relationships/image" Target="../media/image15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5.bin"/><Relationship Id="rId7" Type="http://schemas.openxmlformats.org/officeDocument/2006/relationships/image" Target="../media/image1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186.bin"/><Relationship Id="rId4" Type="http://schemas.openxmlformats.org/officeDocument/2006/relationships/image" Target="../media/image157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70" y="2404534"/>
            <a:ext cx="8594734" cy="1646302"/>
          </a:xfrm>
        </p:spPr>
        <p:txBody>
          <a:bodyPr/>
          <a:lstStyle/>
          <a:p>
            <a:r>
              <a:rPr lang="id-ID" dirty="0"/>
              <a:t>Riset Operasional</a:t>
            </a:r>
            <a:br>
              <a:rPr lang="id-ID" dirty="0"/>
            </a:br>
            <a:r>
              <a:rPr lang="id-ID" sz="3600" dirty="0">
                <a:solidFill>
                  <a:srgbClr val="FF0000"/>
                </a:solidFill>
              </a:rPr>
              <a:t>Pertemuan </a:t>
            </a:r>
            <a:r>
              <a:rPr lang="en-US" sz="3600" dirty="0">
                <a:solidFill>
                  <a:srgbClr val="FF0000"/>
                </a:solidFill>
              </a:rPr>
              <a:t>6</a:t>
            </a:r>
            <a:r>
              <a:rPr lang="id-ID" sz="3600" dirty="0">
                <a:solidFill>
                  <a:srgbClr val="FF0000"/>
                </a:solidFill>
              </a:rPr>
              <a:t>: </a:t>
            </a:r>
            <a:br>
              <a:rPr lang="id-ID" sz="3600" dirty="0">
                <a:solidFill>
                  <a:srgbClr val="FF0000"/>
                </a:solidFill>
              </a:rPr>
            </a:br>
            <a:r>
              <a:rPr lang="id-ID" sz="3600" dirty="0">
                <a:solidFill>
                  <a:srgbClr val="FF0000"/>
                </a:solidFill>
              </a:rPr>
              <a:t>“Program Bilangan Bulat (1)”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474756"/>
          </a:xfrm>
        </p:spPr>
        <p:txBody>
          <a:bodyPr>
            <a:normAutofit/>
          </a:bodyPr>
          <a:lstStyle/>
          <a:p>
            <a:r>
              <a:rPr lang="id-ID" dirty="0"/>
              <a:t>Dosen : MOH. ALI ALBAR, ST., M.Eng</a:t>
            </a:r>
          </a:p>
          <a:p>
            <a:r>
              <a:rPr lang="id-ID" dirty="0"/>
              <a:t>Program Studi Teknik Informatika</a:t>
            </a:r>
          </a:p>
          <a:p>
            <a:r>
              <a:rPr lang="id-ID" dirty="0"/>
              <a:t>Fakultas Teknik UNRAM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995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805219"/>
            <a:ext cx="8596668" cy="5236144"/>
          </a:xfrm>
        </p:spPr>
        <p:txBody>
          <a:bodyPr/>
          <a:lstStyle/>
          <a:p>
            <a:r>
              <a:rPr lang="id-ID" dirty="0"/>
              <a:t>Penyelesaian program linier yang mensyaratkan semua variabelnya bulat dilakukan dengan model program bilangan bulat.</a:t>
            </a:r>
          </a:p>
          <a:p>
            <a:r>
              <a:rPr lang="id-ID" dirty="0"/>
              <a:t>Program bilangan bulat merupakan perluasan program linier dengan penambahan kendala semua variabel penyusunnya harus merupakan bilangan bulat </a:t>
            </a:r>
          </a:p>
          <a:p>
            <a:r>
              <a:rPr lang="id-ID" dirty="0"/>
              <a:t>Dalam bentuk matematika, model program bilangan bulat adalah sebagai berikut: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	Maksimumkan/minimumkan  	</a:t>
            </a:r>
          </a:p>
          <a:p>
            <a:pPr marL="0" indent="0">
              <a:buNone/>
            </a:pPr>
            <a:r>
              <a:rPr lang="id-ID" dirty="0"/>
              <a:t>	dengan kendala:</a:t>
            </a:r>
          </a:p>
          <a:p>
            <a:pPr marL="0" indent="0">
              <a:buNone/>
            </a:pPr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14906"/>
              </p:ext>
            </p:extLst>
          </p:nvPr>
        </p:nvGraphicFramePr>
        <p:xfrm>
          <a:off x="4379006" y="3518920"/>
          <a:ext cx="4894996" cy="406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0" name="Equation" r:id="rId3" imgW="2755800" imgH="228600" progId="Equation.DSMT4">
                  <p:embed/>
                </p:oleObj>
              </mc:Choice>
              <mc:Fallback>
                <p:oleObj name="Equation" r:id="rId3" imgW="275580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9006" y="3518920"/>
                        <a:ext cx="4894996" cy="406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086097"/>
              </p:ext>
            </p:extLst>
          </p:nvPr>
        </p:nvGraphicFramePr>
        <p:xfrm>
          <a:off x="3190875" y="4167143"/>
          <a:ext cx="3598863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21" name="Equation" r:id="rId5" imgW="1841400" imgH="1143000" progId="Equation.DSMT4">
                  <p:embed/>
                </p:oleObj>
              </mc:Choice>
              <mc:Fallback>
                <p:oleObj name="Equation" r:id="rId5" imgW="1841400" imgH="11430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0875" y="4167143"/>
                        <a:ext cx="3598863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608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23834"/>
            <a:ext cx="8596668" cy="5440862"/>
          </a:xfrm>
        </p:spPr>
        <p:txBody>
          <a:bodyPr/>
          <a:lstStyle/>
          <a:p>
            <a:r>
              <a:rPr lang="id-ID" dirty="0"/>
              <a:t>Metode yang sering dipakai untuk menyelesaikan model program bilangan bulat adalah </a:t>
            </a:r>
            <a:r>
              <a:rPr lang="id-ID" dirty="0">
                <a:solidFill>
                  <a:srgbClr val="FF0000"/>
                </a:solidFill>
              </a:rPr>
              <a:t>Metode Cabang-Batas </a:t>
            </a:r>
            <a:r>
              <a:rPr lang="id-ID" i="1" dirty="0">
                <a:solidFill>
                  <a:srgbClr val="FF0000"/>
                </a:solidFill>
              </a:rPr>
              <a:t>(Branch-Bound)</a:t>
            </a:r>
            <a:r>
              <a:rPr lang="id-ID" i="1" dirty="0"/>
              <a:t>.</a:t>
            </a:r>
            <a:r>
              <a:rPr lang="id-ID" dirty="0"/>
              <a:t> 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Secara umum, algoritma penyelesaian model program bilangan bulat adalah:</a:t>
            </a:r>
          </a:p>
          <a:p>
            <a:pPr>
              <a:buFont typeface="+mj-lt"/>
              <a:buAutoNum type="arabicPeriod"/>
            </a:pPr>
            <a:r>
              <a:rPr lang="id-ID" dirty="0"/>
              <a:t>Selesaikan model program bilangan bulat dengan program linier (grafik ataupun simpleks). Abaikan syarat semua variabel penyusunnya bilangan bulat.</a:t>
            </a:r>
          </a:p>
          <a:p>
            <a:pPr>
              <a:buFont typeface="+mj-lt"/>
              <a:buAutoNum type="arabicPeriod"/>
            </a:pPr>
            <a:r>
              <a:rPr lang="id-ID" dirty="0"/>
              <a:t>Jika penyelesaian langkah (1) merupakan bilangan bulat, maka penyelesaian tersebut merupakan penyelesaian program bilangan bulat. Jika tidak, lanjutkan ke langkah 3.</a:t>
            </a:r>
          </a:p>
          <a:p>
            <a:pPr>
              <a:buFont typeface="+mj-lt"/>
              <a:buAutoNum type="arabicPeriod"/>
            </a:pPr>
            <a:r>
              <a:rPr lang="id-ID" dirty="0"/>
              <a:t>Ubah soal semula dengan menambahkan kendala/variabel baru sesuai dengan algoritma cabang-batas.</a:t>
            </a:r>
          </a:p>
          <a:p>
            <a:pPr>
              <a:buFont typeface="+mj-lt"/>
              <a:buAutoNum type="arabicPeriod"/>
            </a:pPr>
            <a:r>
              <a:rPr lang="id-ID" dirty="0"/>
              <a:t>Kembali ke langkah (1)</a:t>
            </a:r>
          </a:p>
        </p:txBody>
      </p:sp>
    </p:spTree>
    <p:extLst>
      <p:ext uri="{BB962C8B-B14F-4D97-AF65-F5344CB8AC3E}">
        <p14:creationId xmlns:p14="http://schemas.microsoft.com/office/powerpoint/2010/main" val="290754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4.2 Metode Cabang-Batas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Prinsip kerja </a:t>
            </a:r>
            <a:r>
              <a:rPr lang="id-ID" dirty="0">
                <a:solidFill>
                  <a:srgbClr val="FF0000"/>
                </a:solidFill>
              </a:rPr>
              <a:t>Metode Cabang-Batas </a:t>
            </a:r>
            <a:r>
              <a:rPr lang="id-ID" i="1" dirty="0">
                <a:solidFill>
                  <a:srgbClr val="FF0000"/>
                </a:solidFill>
              </a:rPr>
              <a:t>(Branch-Bound) </a:t>
            </a:r>
            <a:r>
              <a:rPr lang="id-ID" dirty="0"/>
              <a:t>adalah mencabangkan soal yang tidak memiliki penyelesaian bulat.</a:t>
            </a:r>
          </a:p>
          <a:p>
            <a:endParaRPr lang="id-ID" dirty="0"/>
          </a:p>
          <a:p>
            <a:r>
              <a:rPr lang="id-ID" dirty="0"/>
              <a:t>Percabangan dilakukan terus hingga diperoleh penyelesaian bulat.</a:t>
            </a:r>
          </a:p>
        </p:txBody>
      </p:sp>
    </p:spTree>
    <p:extLst>
      <p:ext uri="{BB962C8B-B14F-4D97-AF65-F5344CB8AC3E}">
        <p14:creationId xmlns:p14="http://schemas.microsoft.com/office/powerpoint/2010/main" val="2062631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4.2.1 Pencabangan (Branching)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2323"/>
            <a:ext cx="8596668" cy="4667534"/>
          </a:xfrm>
        </p:spPr>
        <p:txBody>
          <a:bodyPr/>
          <a:lstStyle/>
          <a:p>
            <a:r>
              <a:rPr lang="id-ID" dirty="0"/>
              <a:t>Percabangan berarti memecah soal menjadi 2 soal baru (masing-masing ditambahkan dengan kendala baru) dan menyelesaikan keduanya.</a:t>
            </a:r>
          </a:p>
          <a:p>
            <a:endParaRPr lang="id-ID" dirty="0"/>
          </a:p>
          <a:p>
            <a:r>
              <a:rPr lang="id-ID" dirty="0"/>
              <a:t>Misalkan penyelesaian optimal program bilangan bulat memuat variabel    yang tidak bulat dengan </a:t>
            </a:r>
          </a:p>
          <a:p>
            <a:pPr marL="0" indent="0">
              <a:buNone/>
            </a:pPr>
            <a:r>
              <a:rPr lang="id-ID" dirty="0"/>
              <a:t>                     </a:t>
            </a:r>
          </a:p>
          <a:p>
            <a:pPr marL="0" indent="0">
              <a:buNone/>
            </a:pPr>
            <a:r>
              <a:rPr lang="id-ID" dirty="0"/>
              <a:t>		             merupakan 2 bilangan bulat berurutan</a:t>
            </a:r>
          </a:p>
          <a:p>
            <a:endParaRPr lang="id-ID" dirty="0"/>
          </a:p>
          <a:p>
            <a:r>
              <a:rPr lang="id-ID" dirty="0"/>
              <a:t>Maka program dicabangkan menjadi 2 soal baru.</a:t>
            </a:r>
          </a:p>
          <a:p>
            <a:r>
              <a:rPr lang="id-ID" dirty="0"/>
              <a:t>Cabang kiri ditambahkan dengan kendala                </a:t>
            </a:r>
          </a:p>
          <a:p>
            <a:r>
              <a:rPr lang="id-ID" dirty="0"/>
              <a:t>Sedangkan Cabang kanan ditambahkan dengan kendala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193065"/>
              </p:ext>
            </p:extLst>
          </p:nvPr>
        </p:nvGraphicFramePr>
        <p:xfrm>
          <a:off x="3852898" y="3223618"/>
          <a:ext cx="1565204" cy="482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5" name="Equation" r:id="rId3" imgW="787320" imgH="241200" progId="Equation.DSMT4">
                  <p:embed/>
                </p:oleObj>
              </mc:Choice>
              <mc:Fallback>
                <p:oleObj name="Equation" r:id="rId3" imgW="787320" imgH="2412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52898" y="3223618"/>
                        <a:ext cx="1565204" cy="482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316128"/>
              </p:ext>
            </p:extLst>
          </p:nvPr>
        </p:nvGraphicFramePr>
        <p:xfrm>
          <a:off x="8575344" y="2684776"/>
          <a:ext cx="363940" cy="5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6" name="Equation" r:id="rId5" imgW="164880" imgH="241200" progId="Equation.DSMT4">
                  <p:embed/>
                </p:oleObj>
              </mc:Choice>
              <mc:Fallback>
                <p:oleObj name="Equation" r:id="rId5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75344" y="2684776"/>
                        <a:ext cx="363940" cy="531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688888"/>
              </p:ext>
            </p:extLst>
          </p:nvPr>
        </p:nvGraphicFramePr>
        <p:xfrm>
          <a:off x="1309380" y="3747871"/>
          <a:ext cx="11112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7" name="Equation" r:id="rId7" imgW="558720" imgH="228600" progId="Equation.DSMT4">
                  <p:embed/>
                </p:oleObj>
              </mc:Choice>
              <mc:Fallback>
                <p:oleObj name="Equation" r:id="rId7" imgW="55872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9380" y="3747871"/>
                        <a:ext cx="11112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437299"/>
              </p:ext>
            </p:extLst>
          </p:nvPr>
        </p:nvGraphicFramePr>
        <p:xfrm>
          <a:off x="5418102" y="4999302"/>
          <a:ext cx="9588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8" name="Equation" r:id="rId9" imgW="482400" imgH="241200" progId="Equation.DSMT4">
                  <p:embed/>
                </p:oleObj>
              </mc:Choice>
              <mc:Fallback>
                <p:oleObj name="Equation" r:id="rId9" imgW="48240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18102" y="4999302"/>
                        <a:ext cx="95885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600745"/>
              </p:ext>
            </p:extLst>
          </p:nvPr>
        </p:nvGraphicFramePr>
        <p:xfrm>
          <a:off x="6922471" y="5398117"/>
          <a:ext cx="9842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39" name="Equation" r:id="rId11" imgW="495000" imgH="241200" progId="Equation.DSMT4">
                  <p:embed/>
                </p:oleObj>
              </mc:Choice>
              <mc:Fallback>
                <p:oleObj name="Equation" r:id="rId11" imgW="495000" imgH="241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22471" y="5398117"/>
                        <a:ext cx="98425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060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4.2.2 Pembatasan (Bounding)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6913"/>
            <a:ext cx="8596668" cy="4599296"/>
          </a:xfrm>
        </p:spPr>
        <p:txBody>
          <a:bodyPr/>
          <a:lstStyle/>
          <a:p>
            <a:r>
              <a:rPr lang="id-ID" dirty="0">
                <a:solidFill>
                  <a:srgbClr val="FF0000"/>
                </a:solidFill>
              </a:rPr>
              <a:t>Misalkan soal adalah memaksimumkan</a:t>
            </a: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r>
              <a:rPr lang="id-ID" dirty="0"/>
              <a:t>Pencabangan dilakukan terus hingga ditemukan penyelesaian bilangan bulat </a:t>
            </a:r>
          </a:p>
          <a:p>
            <a:pPr marL="0" indent="0">
              <a:buNone/>
            </a:pPr>
            <a:r>
              <a:rPr lang="id-ID" dirty="0"/>
              <a:t>     (misal          dengan nilai maksimum                ).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            belum tentu merupakan penyelesaian optimal masalah mula-mula.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Akan tetapi apabila           adalah penyelesaian lain (bulat ataupun tidak) </a:t>
            </a:r>
          </a:p>
          <a:p>
            <a:pPr marL="0" indent="0">
              <a:buNone/>
            </a:pPr>
            <a:r>
              <a:rPr lang="id-ID" dirty="0"/>
              <a:t>     dengan                                   maka pencabangan dari titik          pasti tidak </a:t>
            </a:r>
          </a:p>
          <a:p>
            <a:pPr marL="0" indent="0">
              <a:buNone/>
            </a:pPr>
            <a:r>
              <a:rPr lang="id-ID" dirty="0"/>
              <a:t>     akan menghasilkan penyelesaian bilangan bulat yang optimal sehingga </a:t>
            </a:r>
          </a:p>
          <a:p>
            <a:pPr marL="0" indent="0">
              <a:buNone/>
            </a:pPr>
            <a:r>
              <a:rPr lang="id-ID" dirty="0"/>
              <a:t>     percabangan tidak perlu dilakukan.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002729"/>
              </p:ext>
            </p:extLst>
          </p:nvPr>
        </p:nvGraphicFramePr>
        <p:xfrm>
          <a:off x="1875524" y="2879844"/>
          <a:ext cx="428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1" name="Equation" r:id="rId3" imgW="215640" imgH="190440" progId="Equation.DSMT4">
                  <p:embed/>
                </p:oleObj>
              </mc:Choice>
              <mc:Fallback>
                <p:oleObj name="Equation" r:id="rId3" imgW="215640" imgH="1904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5524" y="2879844"/>
                        <a:ext cx="4286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61066"/>
              </p:ext>
            </p:extLst>
          </p:nvPr>
        </p:nvGraphicFramePr>
        <p:xfrm>
          <a:off x="4880134" y="2879165"/>
          <a:ext cx="1004886" cy="55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2" name="Equation" r:id="rId5" imgW="507960" imgH="279360" progId="Equation.DSMT4">
                  <p:embed/>
                </p:oleObj>
              </mc:Choice>
              <mc:Fallback>
                <p:oleObj name="Equation" r:id="rId5" imgW="507960" imgH="2793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80134" y="2879165"/>
                        <a:ext cx="1004886" cy="55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976214"/>
              </p:ext>
            </p:extLst>
          </p:nvPr>
        </p:nvGraphicFramePr>
        <p:xfrm>
          <a:off x="1276839" y="3723903"/>
          <a:ext cx="428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3" name="Equation" r:id="rId7" imgW="215640" imgH="190440" progId="Equation.DSMT4">
                  <p:embed/>
                </p:oleObj>
              </mc:Choice>
              <mc:Fallback>
                <p:oleObj name="Equation" r:id="rId7" imgW="215640" imgH="1904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839" y="3723903"/>
                        <a:ext cx="4286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694836"/>
              </p:ext>
            </p:extLst>
          </p:nvPr>
        </p:nvGraphicFramePr>
        <p:xfrm>
          <a:off x="3282950" y="4530920"/>
          <a:ext cx="4286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4" name="Equation" r:id="rId8" imgW="215640" imgH="228600" progId="Equation.DSMT4">
                  <p:embed/>
                </p:oleObj>
              </mc:Choice>
              <mc:Fallback>
                <p:oleObj name="Equation" r:id="rId8" imgW="2156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82950" y="4530920"/>
                        <a:ext cx="4286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251248"/>
              </p:ext>
            </p:extLst>
          </p:nvPr>
        </p:nvGraphicFramePr>
        <p:xfrm>
          <a:off x="1875524" y="4881070"/>
          <a:ext cx="2262187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5" name="Equation" r:id="rId10" imgW="1143000" imgH="279360" progId="Equation.DSMT4">
                  <p:embed/>
                </p:oleObj>
              </mc:Choice>
              <mc:Fallback>
                <p:oleObj name="Equation" r:id="rId10" imgW="114300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75524" y="4881070"/>
                        <a:ext cx="2262187" cy="55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749699"/>
              </p:ext>
            </p:extLst>
          </p:nvPr>
        </p:nvGraphicFramePr>
        <p:xfrm>
          <a:off x="7270371" y="4881070"/>
          <a:ext cx="4286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6" name="Equation" r:id="rId12" imgW="215640" imgH="228600" progId="Equation.DSMT4">
                  <p:embed/>
                </p:oleObj>
              </mc:Choice>
              <mc:Fallback>
                <p:oleObj name="Equation" r:id="rId12" imgW="21564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70371" y="4881070"/>
                        <a:ext cx="42862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9599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solidFill>
                  <a:srgbClr val="FF0000"/>
                </a:solidFill>
              </a:rPr>
              <a:t>Jika masalahnya adalah meminimumkan</a:t>
            </a:r>
          </a:p>
          <a:p>
            <a:r>
              <a:rPr lang="id-ID" dirty="0"/>
              <a:t>Maka penyelesaian bulat         yang pertama kali ditemukan menjadi batas atas.</a:t>
            </a:r>
          </a:p>
          <a:p>
            <a:endParaRPr lang="id-ID" dirty="0"/>
          </a:p>
          <a:p>
            <a:r>
              <a:rPr lang="id-ID" dirty="0"/>
              <a:t>Semua penyelesaian lain (bulat atau tidak) yang memiliki nilai fungsi lebih </a:t>
            </a:r>
          </a:p>
          <a:p>
            <a:pPr marL="0" indent="0">
              <a:buNone/>
            </a:pPr>
            <a:r>
              <a:rPr lang="id-ID" dirty="0"/>
              <a:t>     besar dari                 diabaikan dan tidak perlu dicabangkan.     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542872"/>
              </p:ext>
            </p:extLst>
          </p:nvPr>
        </p:nvGraphicFramePr>
        <p:xfrm>
          <a:off x="3745267" y="2565945"/>
          <a:ext cx="4286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8" name="Equation" r:id="rId3" imgW="215640" imgH="190440" progId="Equation.DSMT4">
                  <p:embed/>
                </p:oleObj>
              </mc:Choice>
              <mc:Fallback>
                <p:oleObj name="Equation" r:id="rId3" imgW="215640" imgH="1904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5267" y="2565945"/>
                        <a:ext cx="4286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60206"/>
              </p:ext>
            </p:extLst>
          </p:nvPr>
        </p:nvGraphicFramePr>
        <p:xfrm>
          <a:off x="2177877" y="3984634"/>
          <a:ext cx="1004886" cy="55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9" name="Equation" r:id="rId5" imgW="507960" imgH="279360" progId="Equation.DSMT4">
                  <p:embed/>
                </p:oleObj>
              </mc:Choice>
              <mc:Fallback>
                <p:oleObj name="Equation" r:id="rId5" imgW="507960" imgH="2793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7877" y="3984634"/>
                        <a:ext cx="1004886" cy="55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4289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4.2.3 Pemilihan Titik dan Variabel Yang Dicabangkan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Misalkan                         merupakan 2 titik penyelesaian optimalnya, bukan </a:t>
            </a:r>
          </a:p>
          <a:p>
            <a:pPr marL="0" indent="0">
              <a:buNone/>
            </a:pPr>
            <a:r>
              <a:rPr lang="id-ID" dirty="0"/>
              <a:t>     merupakan bilangan bulat sehingga keduanya perlu dicabangkan.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>
                <a:solidFill>
                  <a:srgbClr val="FF0000"/>
                </a:solidFill>
              </a:rPr>
              <a:t>Apabila soalnya memaksimumkan</a:t>
            </a:r>
            <a:r>
              <a:rPr lang="id-ID" dirty="0"/>
              <a:t>, pilihlah titik yang nilai fungsinya lebih besar,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Sebaliknya, </a:t>
            </a:r>
            <a:r>
              <a:rPr lang="id-ID" dirty="0">
                <a:solidFill>
                  <a:srgbClr val="FF0000"/>
                </a:solidFill>
              </a:rPr>
              <a:t>jika soalnya meminimumkan</a:t>
            </a:r>
            <a:r>
              <a:rPr lang="id-ID" dirty="0"/>
              <a:t>, pilihlah titik yang nilai fungsinya lebih kecil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72515"/>
              </p:ext>
            </p:extLst>
          </p:nvPr>
        </p:nvGraphicFramePr>
        <p:xfrm>
          <a:off x="2062470" y="2160589"/>
          <a:ext cx="149066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7" name="Equation" r:id="rId3" imgW="749160" imgH="228600" progId="Equation.DSMT4">
                  <p:embed/>
                </p:oleObj>
              </mc:Choice>
              <mc:Fallback>
                <p:oleObj name="Equation" r:id="rId3" imgW="74916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2470" y="2160589"/>
                        <a:ext cx="1490664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070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162702" cy="3880773"/>
          </a:xfrm>
        </p:spPr>
        <p:txBody>
          <a:bodyPr/>
          <a:lstStyle/>
          <a:p>
            <a:r>
              <a:rPr lang="id-ID" dirty="0"/>
              <a:t>Misalkan                                       adalah penyelesaian soal dengan beberapa di </a:t>
            </a:r>
          </a:p>
          <a:p>
            <a:pPr marL="0" indent="0">
              <a:buNone/>
            </a:pPr>
            <a:r>
              <a:rPr lang="id-ID" dirty="0"/>
              <a:t>     antara                               bukan merupakan bilangan bulat sehingga perlu </a:t>
            </a:r>
          </a:p>
          <a:p>
            <a:pPr marL="0" indent="0">
              <a:buNone/>
            </a:pPr>
            <a:r>
              <a:rPr lang="id-ID" dirty="0"/>
              <a:t>     dicabangkan.</a:t>
            </a:r>
          </a:p>
          <a:p>
            <a:endParaRPr lang="id-ID" dirty="0"/>
          </a:p>
          <a:p>
            <a:r>
              <a:rPr lang="id-ID" dirty="0"/>
              <a:t>Untuk mempercepat proses, percabangan dilakukan pada variabel          yang </a:t>
            </a:r>
          </a:p>
          <a:p>
            <a:pPr marL="0" indent="0">
              <a:buNone/>
            </a:pPr>
            <a:r>
              <a:rPr lang="id-ID" dirty="0"/>
              <a:t>     pecahannya paling dekat dengan 0,5 (paling jauh dari bilangan bulat).</a:t>
            </a:r>
          </a:p>
          <a:p>
            <a:endParaRPr lang="id-ID" dirty="0"/>
          </a:p>
          <a:p>
            <a:r>
              <a:rPr lang="id-ID" dirty="0"/>
              <a:t>Jika ada beberapa         yang pecahannya sama dekatnya dengan 0,5 maka pilihlah </a:t>
            </a:r>
          </a:p>
          <a:p>
            <a:pPr marL="0" indent="0">
              <a:buNone/>
            </a:pPr>
            <a:r>
              <a:rPr lang="id-ID" dirty="0"/>
              <a:t>     salah satunya secara sembarang.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823642"/>
              </p:ext>
            </p:extLst>
          </p:nvPr>
        </p:nvGraphicFramePr>
        <p:xfrm>
          <a:off x="2079011" y="2134438"/>
          <a:ext cx="2492990" cy="493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0" name="Equation" r:id="rId3" imgW="1282680" imgH="253800" progId="Equation.DSMT4">
                  <p:embed/>
                </p:oleObj>
              </mc:Choice>
              <mc:Fallback>
                <p:oleObj name="Equation" r:id="rId3" imgW="1282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9011" y="2134438"/>
                        <a:ext cx="2492990" cy="493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85752"/>
              </p:ext>
            </p:extLst>
          </p:nvPr>
        </p:nvGraphicFramePr>
        <p:xfrm>
          <a:off x="2033520" y="2527966"/>
          <a:ext cx="15049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1" name="Equation" r:id="rId5" imgW="774360" imgH="228600" progId="Equation.DSMT4">
                  <p:embed/>
                </p:oleObj>
              </mc:Choice>
              <mc:Fallback>
                <p:oleObj name="Equation" r:id="rId5" imgW="77436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33520" y="2527966"/>
                        <a:ext cx="15049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273032"/>
              </p:ext>
            </p:extLst>
          </p:nvPr>
        </p:nvGraphicFramePr>
        <p:xfrm>
          <a:off x="8035166" y="3714550"/>
          <a:ext cx="3206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2" name="Equation" r:id="rId7" imgW="164880" imgH="241200" progId="Equation.DSMT4">
                  <p:embed/>
                </p:oleObj>
              </mc:Choice>
              <mc:Fallback>
                <p:oleObj name="Equation" r:id="rId7" imgW="16488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35166" y="3714550"/>
                        <a:ext cx="32067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664636"/>
              </p:ext>
            </p:extLst>
          </p:nvPr>
        </p:nvGraphicFramePr>
        <p:xfrm>
          <a:off x="3165168" y="4904179"/>
          <a:ext cx="32067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3" name="Equation" r:id="rId9" imgW="164880" imgH="241200" progId="Equation.DSMT4">
                  <p:embed/>
                </p:oleObj>
              </mc:Choice>
              <mc:Fallback>
                <p:oleObj name="Equation" r:id="rId9" imgW="16488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65168" y="4904179"/>
                        <a:ext cx="32067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078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8" y="2806700"/>
            <a:ext cx="2987675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63934" y="457200"/>
            <a:ext cx="906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Contoh 4.3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Program Bilangan Bulat – Metode Cabang-Batas (1)</a:t>
            </a:r>
            <a:endParaRPr lang="en-GB" altLang="id-ID" sz="28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25935" y="1600201"/>
            <a:ext cx="4651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FF4141"/>
                </a:solidFill>
                <a:effectLst/>
                <a:uLnTx/>
                <a:uFillTx/>
                <a:latin typeface="Times New Roman" panose="02020603050405020304" pitchFamily="18" charset="0"/>
              </a:rPr>
              <a:t>Selesaikan Prog Bilangan Bulat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06934" y="2057401"/>
            <a:ext cx="24384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 err="1">
                <a:solidFill>
                  <a:srgbClr val="0909FF"/>
                </a:solidFill>
                <a:cs typeface="Times New Roman" panose="02020603050405020304" pitchFamily="18" charset="0"/>
              </a:rPr>
              <a:t>Maks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  Z = 3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 err="1">
                <a:solidFill>
                  <a:srgbClr val="0909FF"/>
                </a:solidFill>
                <a:cs typeface="Times New Roman" panose="02020603050405020304" pitchFamily="18" charset="0"/>
              </a:rPr>
              <a:t>Kendala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2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id-ID" sz="2000" b="1" dirty="0" err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bulat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0</a:t>
            </a:r>
          </a:p>
        </p:txBody>
      </p:sp>
      <p:sp>
        <p:nvSpPr>
          <p:cNvPr id="8" name="Oval 23"/>
          <p:cNvSpPr>
            <a:spLocks noChangeArrowheads="1"/>
          </p:cNvSpPr>
          <p:nvPr/>
        </p:nvSpPr>
        <p:spPr bwMode="auto">
          <a:xfrm>
            <a:off x="3640534" y="3900488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1</a:t>
            </a:r>
            <a:endParaRPr kumimoji="0" lang="en-GB" altLang="id-ID" sz="2400" b="1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>
            <a:off x="3259534" y="3505201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(2.25 , 1.5)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3183334" y="4403726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Z</a:t>
            </a:r>
            <a:r>
              <a:rPr kumimoji="0" lang="en-US" altLang="id-ID" sz="2000" b="1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1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* = 12.75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1" name="Oval 26"/>
          <p:cNvSpPr>
            <a:spLocks noChangeArrowheads="1"/>
          </p:cNvSpPr>
          <p:nvPr/>
        </p:nvSpPr>
        <p:spPr bwMode="auto">
          <a:xfrm>
            <a:off x="6155134" y="2743200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2</a:t>
            </a:r>
            <a:endParaRPr kumimoji="0" lang="en-GB" altLang="id-ID" sz="2400" b="1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2" name="Oval 27"/>
          <p:cNvSpPr>
            <a:spLocks noChangeArrowheads="1"/>
          </p:cNvSpPr>
          <p:nvPr/>
        </p:nvSpPr>
        <p:spPr bwMode="auto">
          <a:xfrm>
            <a:off x="6155134" y="5181600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3</a:t>
            </a:r>
            <a:endParaRPr kumimoji="0" lang="en-GB" altLang="id-ID" sz="2400" b="1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13" name="AutoShape 28"/>
          <p:cNvCxnSpPr>
            <a:cxnSpLocks noChangeShapeType="1"/>
            <a:stCxn id="8" idx="6"/>
            <a:endCxn id="11" idx="2"/>
          </p:cNvCxnSpPr>
          <p:nvPr/>
        </p:nvCxnSpPr>
        <p:spPr bwMode="auto">
          <a:xfrm flipV="1">
            <a:off x="4173934" y="3009900"/>
            <a:ext cx="1981200" cy="1157288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29"/>
          <p:cNvCxnSpPr>
            <a:cxnSpLocks noChangeShapeType="1"/>
            <a:stCxn id="8" idx="6"/>
            <a:endCxn id="12" idx="2"/>
          </p:cNvCxnSpPr>
          <p:nvPr/>
        </p:nvCxnSpPr>
        <p:spPr bwMode="auto">
          <a:xfrm>
            <a:off x="4173934" y="4167188"/>
            <a:ext cx="1981200" cy="128111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5088334" y="3429001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x</a:t>
            </a:r>
            <a:r>
              <a:rPr kumimoji="0" lang="en-US" altLang="id-ID" sz="2000" b="1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2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 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 1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6" name="Rectangle 31"/>
          <p:cNvSpPr>
            <a:spLocks noChangeArrowheads="1"/>
          </p:cNvSpPr>
          <p:nvPr/>
        </p:nvSpPr>
        <p:spPr bwMode="auto">
          <a:xfrm>
            <a:off x="5088334" y="4419601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x</a:t>
            </a:r>
            <a:r>
              <a:rPr kumimoji="0" lang="en-US" altLang="id-ID" sz="2000" b="1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2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 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 2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7" name="Rectangle 32"/>
          <p:cNvSpPr>
            <a:spLocks noChangeArrowheads="1"/>
          </p:cNvSpPr>
          <p:nvPr/>
        </p:nvSpPr>
        <p:spPr bwMode="auto">
          <a:xfrm>
            <a:off x="6688534" y="1828800"/>
            <a:ext cx="2438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sp>
        <p:nvSpPr>
          <p:cNvPr id="18" name="Rectangle 33"/>
          <p:cNvSpPr>
            <a:spLocks noChangeArrowheads="1"/>
          </p:cNvSpPr>
          <p:nvPr/>
        </p:nvSpPr>
        <p:spPr bwMode="auto">
          <a:xfrm>
            <a:off x="6688534" y="4495800"/>
            <a:ext cx="2438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768998" y="5392738"/>
            <a:ext cx="3252787" cy="1016000"/>
          </a:xfrm>
          <a:prstGeom prst="rect">
            <a:avLst/>
          </a:prstGeom>
          <a:solidFill>
            <a:srgbClr val="6600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Maks terletak di E(2.25 , 1.5)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Krn E tidak bulat, maka perlu dicabangkan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133872" y="4889500"/>
            <a:ext cx="12128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Daerah Fisibel Node 1</a:t>
            </a:r>
          </a:p>
        </p:txBody>
      </p:sp>
    </p:spTree>
    <p:extLst>
      <p:ext uri="{BB962C8B-B14F-4D97-AF65-F5344CB8AC3E}">
        <p14:creationId xmlns:p14="http://schemas.microsoft.com/office/powerpoint/2010/main" val="14496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8" grpId="0" animBg="1" autoUpdateAnimBg="0"/>
      <p:bldP spid="9" grpId="0" autoUpdateAnimBg="0"/>
      <p:bldP spid="10" grpId="0" autoUpdateAnimBg="0"/>
      <p:bldP spid="11" grpId="0" animBg="1" autoUpdateAnimBg="0"/>
      <p:bldP spid="12" grpId="0" animBg="1" autoUpdateAnimBg="0"/>
      <p:bldP spid="15" grpId="0" autoUpdateAnimBg="0"/>
      <p:bldP spid="16" grpId="0" autoUpdateAnimBg="0"/>
      <p:bldP spid="17" grpId="0" build="p" autoUpdateAnimBg="0"/>
      <p:bldP spid="18" grpId="0" build="p" autoUpdateAnimBg="0"/>
      <p:bldP spid="19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958019"/>
              </p:ext>
            </p:extLst>
          </p:nvPr>
        </p:nvGraphicFramePr>
        <p:xfrm>
          <a:off x="6999018" y="2251076"/>
          <a:ext cx="14065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4" name="VISIO" r:id="rId3" imgW="1406160" imgH="1406520" progId="Visio.Drawing.6">
                  <p:embed/>
                </p:oleObj>
              </mc:Choice>
              <mc:Fallback>
                <p:oleObj name="VISIO" r:id="rId3" imgW="1406160" imgH="1406520" progId="Visio.Drawing.6">
                  <p:embed/>
                  <p:pic>
                    <p:nvPicPr>
                      <p:cNvPr id="9934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9018" y="2251076"/>
                        <a:ext cx="140652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Freeform 27"/>
          <p:cNvSpPr>
            <a:spLocks/>
          </p:cNvSpPr>
          <p:nvPr/>
        </p:nvSpPr>
        <p:spPr bwMode="auto">
          <a:xfrm>
            <a:off x="6999017" y="3200400"/>
            <a:ext cx="1371600" cy="457200"/>
          </a:xfrm>
          <a:custGeom>
            <a:avLst/>
            <a:gdLst>
              <a:gd name="T0" fmla="*/ 0 w 864"/>
              <a:gd name="T1" fmla="*/ 0 h 288"/>
              <a:gd name="T2" fmla="*/ 1822074041 w 864"/>
              <a:gd name="T3" fmla="*/ 0 h 288"/>
              <a:gd name="T4" fmla="*/ 2147483647 w 864"/>
              <a:gd name="T5" fmla="*/ 718245219 h 288"/>
              <a:gd name="T6" fmla="*/ 5040313 w 864"/>
              <a:gd name="T7" fmla="*/ 725804891 h 288"/>
              <a:gd name="T8" fmla="*/ 0 w 86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4"/>
              <a:gd name="T16" fmla="*/ 0 h 288"/>
              <a:gd name="T17" fmla="*/ 864 w 86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4" h="288">
                <a:moveTo>
                  <a:pt x="0" y="0"/>
                </a:moveTo>
                <a:lnTo>
                  <a:pt x="723" y="0"/>
                </a:lnTo>
                <a:lnTo>
                  <a:pt x="864" y="285"/>
                </a:lnTo>
                <a:lnTo>
                  <a:pt x="2" y="288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64" name="Line 26"/>
          <p:cNvSpPr>
            <a:spLocks noChangeShapeType="1"/>
          </p:cNvSpPr>
          <p:nvPr/>
        </p:nvSpPr>
        <p:spPr bwMode="auto">
          <a:xfrm>
            <a:off x="6770417" y="3200400"/>
            <a:ext cx="2336800" cy="1588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" name="Rectangle 2"/>
          <p:cNvSpPr txBox="1">
            <a:spLocks noChangeArrowheads="1"/>
          </p:cNvSpPr>
          <p:nvPr/>
        </p:nvSpPr>
        <p:spPr bwMode="auto">
          <a:xfrm>
            <a:off x="609331" y="374650"/>
            <a:ext cx="89042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l" defTabSz="914400" eaLnBrk="1" hangingPunct="1"/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Contoh 4.3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 Program Bilangan Bulat – 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Metode Cabang-Batas (2)</a:t>
            </a:r>
            <a:endParaRPr lang="en-GB" altLang="id-ID" sz="28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66" name="Group 64"/>
          <p:cNvGrpSpPr>
            <a:grpSpLocks/>
          </p:cNvGrpSpPr>
          <p:nvPr/>
        </p:nvGrpSpPr>
        <p:grpSpPr bwMode="auto">
          <a:xfrm>
            <a:off x="445817" y="2895600"/>
            <a:ext cx="1676400" cy="1295400"/>
            <a:chOff x="0" y="1824"/>
            <a:chExt cx="1056" cy="816"/>
          </a:xfrm>
        </p:grpSpPr>
        <p:sp>
          <p:nvSpPr>
            <p:cNvPr id="67" name="Oval 8"/>
            <p:cNvSpPr>
              <a:spLocks noChangeArrowheads="1"/>
            </p:cNvSpPr>
            <p:nvPr/>
          </p:nvSpPr>
          <p:spPr bwMode="auto">
            <a:xfrm>
              <a:off x="288" y="2073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8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105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E (2.25 , 1.5)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0" y="2390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12.75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0" name="Group 67"/>
          <p:cNvGrpSpPr>
            <a:grpSpLocks/>
          </p:cNvGrpSpPr>
          <p:nvPr/>
        </p:nvGrpSpPr>
        <p:grpSpPr bwMode="auto">
          <a:xfrm>
            <a:off x="1436417" y="1981200"/>
            <a:ext cx="1600200" cy="1576388"/>
            <a:chOff x="624" y="1248"/>
            <a:chExt cx="1008" cy="993"/>
          </a:xfrm>
        </p:grpSpPr>
        <p:sp>
          <p:nvSpPr>
            <p:cNvPr id="71" name="Oval 11"/>
            <p:cNvSpPr>
              <a:spLocks noChangeArrowheads="1"/>
            </p:cNvSpPr>
            <p:nvPr/>
          </p:nvSpPr>
          <p:spPr bwMode="auto">
            <a:xfrm>
              <a:off x="1296" y="1248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cxnSp>
          <p:nvCxnSpPr>
            <p:cNvPr id="72" name="AutoShape 13"/>
            <p:cNvCxnSpPr>
              <a:cxnSpLocks noChangeShapeType="1"/>
            </p:cNvCxnSpPr>
            <p:nvPr/>
          </p:nvCxnSpPr>
          <p:spPr bwMode="auto">
            <a:xfrm flipV="1">
              <a:off x="624" y="1535"/>
              <a:ext cx="721" cy="70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" name="Rectangle 15"/>
            <p:cNvSpPr>
              <a:spLocks noChangeArrowheads="1"/>
            </p:cNvSpPr>
            <p:nvPr/>
          </p:nvSpPr>
          <p:spPr bwMode="auto">
            <a:xfrm>
              <a:off x="1008" y="172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 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" name="Group 68"/>
          <p:cNvGrpSpPr>
            <a:grpSpLocks/>
          </p:cNvGrpSpPr>
          <p:nvPr/>
        </p:nvGrpSpPr>
        <p:grpSpPr bwMode="auto">
          <a:xfrm>
            <a:off x="1436417" y="3557588"/>
            <a:ext cx="1600200" cy="1547812"/>
            <a:chOff x="624" y="2241"/>
            <a:chExt cx="1008" cy="975"/>
          </a:xfrm>
        </p:grpSpPr>
        <p:sp>
          <p:nvSpPr>
            <p:cNvPr id="75" name="Oval 12"/>
            <p:cNvSpPr>
              <a:spLocks noChangeArrowheads="1"/>
            </p:cNvSpPr>
            <p:nvPr/>
          </p:nvSpPr>
          <p:spPr bwMode="auto">
            <a:xfrm>
              <a:off x="1296" y="2880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cxnSp>
          <p:nvCxnSpPr>
            <p:cNvPr id="76" name="AutoShape 14"/>
            <p:cNvCxnSpPr>
              <a:cxnSpLocks noChangeShapeType="1"/>
            </p:cNvCxnSpPr>
            <p:nvPr/>
          </p:nvCxnSpPr>
          <p:spPr bwMode="auto">
            <a:xfrm>
              <a:off x="624" y="2241"/>
              <a:ext cx="721" cy="688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" name="Rectangle 16"/>
            <p:cNvSpPr>
              <a:spLocks noChangeArrowheads="1"/>
            </p:cNvSpPr>
            <p:nvPr/>
          </p:nvSpPr>
          <p:spPr bwMode="auto">
            <a:xfrm>
              <a:off x="1008" y="243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 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78" name="Rectangle 17"/>
          <p:cNvSpPr>
            <a:spLocks noChangeArrowheads="1"/>
          </p:cNvSpPr>
          <p:nvPr/>
        </p:nvSpPr>
        <p:spPr bwMode="auto">
          <a:xfrm>
            <a:off x="3112817" y="1612900"/>
            <a:ext cx="2438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sp>
        <p:nvSpPr>
          <p:cNvPr id="79" name="Rectangle 18"/>
          <p:cNvSpPr>
            <a:spLocks noChangeArrowheads="1"/>
          </p:cNvSpPr>
          <p:nvPr/>
        </p:nvSpPr>
        <p:spPr bwMode="auto">
          <a:xfrm>
            <a:off x="3112817" y="4038600"/>
            <a:ext cx="2438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graphicFrame>
        <p:nvGraphicFramePr>
          <p:cNvPr id="80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367693"/>
              </p:ext>
            </p:extLst>
          </p:nvPr>
        </p:nvGraphicFramePr>
        <p:xfrm>
          <a:off x="6036993" y="4727576"/>
          <a:ext cx="140652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5" name="VISIO" r:id="rId5" imgW="1406160" imgH="1406520" progId="Visio.Drawing.6">
                  <p:embed/>
                </p:oleObj>
              </mc:Choice>
              <mc:Fallback>
                <p:oleObj name="VISIO" r:id="rId5" imgW="1406160" imgH="1406520" progId="Visio.Drawing.6">
                  <p:embed/>
                  <p:pic>
                    <p:nvPicPr>
                      <p:cNvPr id="9935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6993" y="4727576"/>
                        <a:ext cx="1406525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155340"/>
              </p:ext>
            </p:extLst>
          </p:nvPr>
        </p:nvGraphicFramePr>
        <p:xfrm>
          <a:off x="8097567" y="3155950"/>
          <a:ext cx="120650" cy="12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6" name="VISIO" r:id="rId6" imgW="120240" imgH="120240" progId="Visio.Drawing.6">
                  <p:embed/>
                </p:oleObj>
              </mc:Choice>
              <mc:Fallback>
                <p:oleObj name="VISIO" r:id="rId6" imgW="120240" imgH="120240" progId="Visio.Drawing.6">
                  <p:embed/>
                  <p:pic>
                    <p:nvPicPr>
                      <p:cNvPr id="99356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7567" y="3155950"/>
                        <a:ext cx="120650" cy="12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 Box 29"/>
          <p:cNvSpPr txBox="1">
            <a:spLocks noChangeArrowheads="1"/>
          </p:cNvSpPr>
          <p:nvPr/>
        </p:nvSpPr>
        <p:spPr bwMode="auto">
          <a:xfrm>
            <a:off x="7380018" y="3200401"/>
            <a:ext cx="1033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4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G (2.5 , 1)</a:t>
            </a:r>
            <a:endParaRPr kumimoji="0" lang="en-GB" altLang="id-ID" sz="1400" b="1" i="0" u="none" strike="noStrike" kern="0" cap="none" spc="0" normalizeH="0" baseline="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83" name="Group 69"/>
          <p:cNvGrpSpPr>
            <a:grpSpLocks/>
          </p:cNvGrpSpPr>
          <p:nvPr/>
        </p:nvGrpSpPr>
        <p:grpSpPr bwMode="auto">
          <a:xfrm>
            <a:off x="1284017" y="1752601"/>
            <a:ext cx="1524000" cy="701675"/>
            <a:chOff x="528" y="1104"/>
            <a:chExt cx="960" cy="442"/>
          </a:xfrm>
        </p:grpSpPr>
        <p:sp>
          <p:nvSpPr>
            <p:cNvPr id="84" name="Rectangle 30"/>
            <p:cNvSpPr>
              <a:spLocks noChangeArrowheads="1"/>
            </p:cNvSpPr>
            <p:nvPr/>
          </p:nvSpPr>
          <p:spPr bwMode="auto">
            <a:xfrm>
              <a:off x="528" y="1104"/>
              <a:ext cx="8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G (2.5 , 1)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5" name="Rectangle 31"/>
            <p:cNvSpPr>
              <a:spLocks noChangeArrowheads="1"/>
            </p:cNvSpPr>
            <p:nvPr/>
          </p:nvSpPr>
          <p:spPr bwMode="auto">
            <a:xfrm>
              <a:off x="528" y="1296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11.5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6" name="Group 70"/>
          <p:cNvGrpSpPr>
            <a:grpSpLocks/>
          </p:cNvGrpSpPr>
          <p:nvPr/>
        </p:nvGrpSpPr>
        <p:grpSpPr bwMode="auto">
          <a:xfrm>
            <a:off x="1284017" y="4479926"/>
            <a:ext cx="1524000" cy="701675"/>
            <a:chOff x="528" y="2822"/>
            <a:chExt cx="960" cy="442"/>
          </a:xfrm>
        </p:grpSpPr>
        <p:sp>
          <p:nvSpPr>
            <p:cNvPr id="87" name="Rectangle 32"/>
            <p:cNvSpPr>
              <a:spLocks noChangeArrowheads="1"/>
            </p:cNvSpPr>
            <p:nvPr/>
          </p:nvSpPr>
          <p:spPr bwMode="auto">
            <a:xfrm>
              <a:off x="528" y="2822"/>
              <a:ext cx="8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I (1.5 , 2)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8" name="Rectangle 33"/>
            <p:cNvSpPr>
              <a:spLocks noChangeArrowheads="1"/>
            </p:cNvSpPr>
            <p:nvPr/>
          </p:nvSpPr>
          <p:spPr bwMode="auto">
            <a:xfrm>
              <a:off x="528" y="3014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8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126500"/>
              </p:ext>
            </p:extLst>
          </p:nvPr>
        </p:nvGraphicFramePr>
        <p:xfrm>
          <a:off x="6032231" y="4727575"/>
          <a:ext cx="73818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7" name="VISIO" r:id="rId8" imgW="737640" imgH="516240" progId="Visio.Drawing.6">
                  <p:embed/>
                </p:oleObj>
              </mc:Choice>
              <mc:Fallback>
                <p:oleObj name="VISIO" r:id="rId8" imgW="737640" imgH="516240" progId="Visio.Drawing.6">
                  <p:embed/>
                  <p:pic>
                    <p:nvPicPr>
                      <p:cNvPr id="99363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231" y="4727575"/>
                        <a:ext cx="738187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260549"/>
              </p:ext>
            </p:extLst>
          </p:nvPr>
        </p:nvGraphicFramePr>
        <p:xfrm>
          <a:off x="5897293" y="5184775"/>
          <a:ext cx="2397125" cy="5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8" name="VISIO" r:id="rId10" imgW="2397240" imgH="59040" progId="Visio.Drawing.6">
                  <p:embed/>
                </p:oleObj>
              </mc:Choice>
              <mc:Fallback>
                <p:oleObj name="VISIO" r:id="rId10" imgW="2397240" imgH="59040" progId="Visio.Drawing.6">
                  <p:embed/>
                  <p:pic>
                    <p:nvPicPr>
                      <p:cNvPr id="99364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7293" y="5184775"/>
                        <a:ext cx="2397125" cy="5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298092"/>
              </p:ext>
            </p:extLst>
          </p:nvPr>
        </p:nvGraphicFramePr>
        <p:xfrm>
          <a:off x="6725967" y="5140325"/>
          <a:ext cx="120650" cy="12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9" name="VISIO" r:id="rId12" imgW="120240" imgH="120240" progId="Visio.Drawing.6">
                  <p:embed/>
                </p:oleObj>
              </mc:Choice>
              <mc:Fallback>
                <p:oleObj name="VISIO" r:id="rId12" imgW="120240" imgH="120240" progId="Visio.Drawing.6">
                  <p:embed/>
                  <p:pic>
                    <p:nvPicPr>
                      <p:cNvPr id="99365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5967" y="5140325"/>
                        <a:ext cx="120650" cy="12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Text Box 38"/>
          <p:cNvSpPr txBox="1">
            <a:spLocks noChangeArrowheads="1"/>
          </p:cNvSpPr>
          <p:nvPr/>
        </p:nvSpPr>
        <p:spPr bwMode="auto">
          <a:xfrm>
            <a:off x="6008418" y="5184776"/>
            <a:ext cx="919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4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I (1.5 , 2)</a:t>
            </a:r>
            <a:endParaRPr kumimoji="0" lang="en-GB" altLang="id-ID" sz="1400" b="1" i="0" u="none" strike="noStrike" kern="0" cap="none" spc="0" normalizeH="0" baseline="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93" name="Group 39"/>
          <p:cNvGrpSpPr>
            <a:grpSpLocks/>
          </p:cNvGrpSpPr>
          <p:nvPr/>
        </p:nvGrpSpPr>
        <p:grpSpPr bwMode="auto">
          <a:xfrm>
            <a:off x="6437043" y="533401"/>
            <a:ext cx="3000375" cy="3427413"/>
            <a:chOff x="3258" y="823"/>
            <a:chExt cx="1890" cy="2159"/>
          </a:xfrm>
        </p:grpSpPr>
        <p:sp>
          <p:nvSpPr>
            <p:cNvPr id="94" name="Rectangle 40"/>
            <p:cNvSpPr>
              <a:spLocks noChangeArrowheads="1"/>
            </p:cNvSpPr>
            <p:nvPr/>
          </p:nvSpPr>
          <p:spPr bwMode="auto">
            <a:xfrm>
              <a:off x="3258" y="1840"/>
              <a:ext cx="34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A(0,3)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5" name="Rectangle 41"/>
            <p:cNvSpPr>
              <a:spLocks noChangeArrowheads="1"/>
            </p:cNvSpPr>
            <p:nvPr/>
          </p:nvSpPr>
          <p:spPr bwMode="auto">
            <a:xfrm>
              <a:off x="4839" y="2827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4,5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6" name="Rectangle 42"/>
            <p:cNvSpPr>
              <a:spLocks noChangeArrowheads="1"/>
            </p:cNvSpPr>
            <p:nvPr/>
          </p:nvSpPr>
          <p:spPr bwMode="auto">
            <a:xfrm>
              <a:off x="3517" y="973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6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7" name="Rectangle 43"/>
            <p:cNvSpPr>
              <a:spLocks noChangeArrowheads="1"/>
            </p:cNvSpPr>
            <p:nvPr/>
          </p:nvSpPr>
          <p:spPr bwMode="auto">
            <a:xfrm>
              <a:off x="3509" y="2766"/>
              <a:ext cx="1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O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8" name="Rectangle 44"/>
            <p:cNvSpPr>
              <a:spLocks noChangeArrowheads="1"/>
            </p:cNvSpPr>
            <p:nvPr/>
          </p:nvSpPr>
          <p:spPr bwMode="auto">
            <a:xfrm>
              <a:off x="4301" y="2827"/>
              <a:ext cx="37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D (3,0)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9" name="Line 45"/>
            <p:cNvSpPr>
              <a:spLocks noChangeShapeType="1"/>
            </p:cNvSpPr>
            <p:nvPr/>
          </p:nvSpPr>
          <p:spPr bwMode="auto">
            <a:xfrm flipH="1" flipV="1">
              <a:off x="3550" y="922"/>
              <a:ext cx="1009" cy="20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0" name="Line 46"/>
            <p:cNvSpPr>
              <a:spLocks noChangeShapeType="1"/>
            </p:cNvSpPr>
            <p:nvPr/>
          </p:nvSpPr>
          <p:spPr bwMode="auto">
            <a:xfrm flipH="1" flipV="1">
              <a:off x="3550" y="1879"/>
              <a:ext cx="1476" cy="99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1" name="Line 47"/>
            <p:cNvSpPr>
              <a:spLocks noChangeShapeType="1"/>
            </p:cNvSpPr>
            <p:nvPr/>
          </p:nvSpPr>
          <p:spPr bwMode="auto">
            <a:xfrm flipH="1">
              <a:off x="3622" y="2797"/>
              <a:ext cx="1444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2" name="Freeform 48"/>
            <p:cNvSpPr>
              <a:spLocks/>
            </p:cNvSpPr>
            <p:nvPr/>
          </p:nvSpPr>
          <p:spPr bwMode="auto">
            <a:xfrm>
              <a:off x="5058" y="2768"/>
              <a:ext cx="90" cy="59"/>
            </a:xfrm>
            <a:custGeom>
              <a:avLst/>
              <a:gdLst>
                <a:gd name="T0" fmla="*/ 0 w 90"/>
                <a:gd name="T1" fmla="*/ 0 h 59"/>
                <a:gd name="T2" fmla="*/ 90 w 90"/>
                <a:gd name="T3" fmla="*/ 29 h 59"/>
                <a:gd name="T4" fmla="*/ 0 w 90"/>
                <a:gd name="T5" fmla="*/ 59 h 59"/>
                <a:gd name="T6" fmla="*/ 0 w 90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59"/>
                <a:gd name="T14" fmla="*/ 90 w 90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59">
                  <a:moveTo>
                    <a:pt x="0" y="0"/>
                  </a:moveTo>
                  <a:lnTo>
                    <a:pt x="90" y="2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3" name="Line 49"/>
            <p:cNvSpPr>
              <a:spLocks noChangeShapeType="1"/>
            </p:cNvSpPr>
            <p:nvPr/>
          </p:nvSpPr>
          <p:spPr bwMode="auto">
            <a:xfrm>
              <a:off x="3622" y="906"/>
              <a:ext cx="1" cy="189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4" name="Freeform 50"/>
            <p:cNvSpPr>
              <a:spLocks/>
            </p:cNvSpPr>
            <p:nvPr/>
          </p:nvSpPr>
          <p:spPr bwMode="auto">
            <a:xfrm>
              <a:off x="3592" y="823"/>
              <a:ext cx="59" cy="89"/>
            </a:xfrm>
            <a:custGeom>
              <a:avLst/>
              <a:gdLst>
                <a:gd name="T0" fmla="*/ 0 w 59"/>
                <a:gd name="T1" fmla="*/ 89 h 89"/>
                <a:gd name="T2" fmla="*/ 29 w 59"/>
                <a:gd name="T3" fmla="*/ 0 h 89"/>
                <a:gd name="T4" fmla="*/ 59 w 59"/>
                <a:gd name="T5" fmla="*/ 89 h 89"/>
                <a:gd name="T6" fmla="*/ 0 w 59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89"/>
                <a:gd name="T14" fmla="*/ 59 w 59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89">
                  <a:moveTo>
                    <a:pt x="0" y="89"/>
                  </a:moveTo>
                  <a:lnTo>
                    <a:pt x="29" y="0"/>
                  </a:lnTo>
                  <a:lnTo>
                    <a:pt x="59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5" name="Group 51"/>
          <p:cNvGrpSpPr>
            <a:grpSpLocks/>
          </p:cNvGrpSpPr>
          <p:nvPr/>
        </p:nvGrpSpPr>
        <p:grpSpPr bwMode="auto">
          <a:xfrm>
            <a:off x="5475018" y="2974976"/>
            <a:ext cx="3000375" cy="3427413"/>
            <a:chOff x="3258" y="823"/>
            <a:chExt cx="1890" cy="2159"/>
          </a:xfrm>
        </p:grpSpPr>
        <p:sp>
          <p:nvSpPr>
            <p:cNvPr id="106" name="Rectangle 52"/>
            <p:cNvSpPr>
              <a:spLocks noChangeArrowheads="1"/>
            </p:cNvSpPr>
            <p:nvPr/>
          </p:nvSpPr>
          <p:spPr bwMode="auto">
            <a:xfrm>
              <a:off x="3258" y="1840"/>
              <a:ext cx="34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A(0,3)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7" name="Rectangle 53"/>
            <p:cNvSpPr>
              <a:spLocks noChangeArrowheads="1"/>
            </p:cNvSpPr>
            <p:nvPr/>
          </p:nvSpPr>
          <p:spPr bwMode="auto">
            <a:xfrm>
              <a:off x="4839" y="2827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4,5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8" name="Rectangle 54"/>
            <p:cNvSpPr>
              <a:spLocks noChangeArrowheads="1"/>
            </p:cNvSpPr>
            <p:nvPr/>
          </p:nvSpPr>
          <p:spPr bwMode="auto">
            <a:xfrm>
              <a:off x="3517" y="973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6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9" name="Rectangle 55"/>
            <p:cNvSpPr>
              <a:spLocks noChangeArrowheads="1"/>
            </p:cNvSpPr>
            <p:nvPr/>
          </p:nvSpPr>
          <p:spPr bwMode="auto">
            <a:xfrm>
              <a:off x="3509" y="2766"/>
              <a:ext cx="1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O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0" name="Rectangle 56"/>
            <p:cNvSpPr>
              <a:spLocks noChangeArrowheads="1"/>
            </p:cNvSpPr>
            <p:nvPr/>
          </p:nvSpPr>
          <p:spPr bwMode="auto">
            <a:xfrm>
              <a:off x="4301" y="2827"/>
              <a:ext cx="374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D (3,0)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1" name="Line 57"/>
            <p:cNvSpPr>
              <a:spLocks noChangeShapeType="1"/>
            </p:cNvSpPr>
            <p:nvPr/>
          </p:nvSpPr>
          <p:spPr bwMode="auto">
            <a:xfrm flipH="1" flipV="1">
              <a:off x="3550" y="922"/>
              <a:ext cx="1009" cy="202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2" name="Line 58"/>
            <p:cNvSpPr>
              <a:spLocks noChangeShapeType="1"/>
            </p:cNvSpPr>
            <p:nvPr/>
          </p:nvSpPr>
          <p:spPr bwMode="auto">
            <a:xfrm flipH="1" flipV="1">
              <a:off x="3550" y="1879"/>
              <a:ext cx="1476" cy="99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3" name="Line 59"/>
            <p:cNvSpPr>
              <a:spLocks noChangeShapeType="1"/>
            </p:cNvSpPr>
            <p:nvPr/>
          </p:nvSpPr>
          <p:spPr bwMode="auto">
            <a:xfrm flipH="1">
              <a:off x="3622" y="2797"/>
              <a:ext cx="1444" cy="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4" name="Freeform 60"/>
            <p:cNvSpPr>
              <a:spLocks/>
            </p:cNvSpPr>
            <p:nvPr/>
          </p:nvSpPr>
          <p:spPr bwMode="auto">
            <a:xfrm>
              <a:off x="5058" y="2768"/>
              <a:ext cx="90" cy="59"/>
            </a:xfrm>
            <a:custGeom>
              <a:avLst/>
              <a:gdLst>
                <a:gd name="T0" fmla="*/ 0 w 90"/>
                <a:gd name="T1" fmla="*/ 0 h 59"/>
                <a:gd name="T2" fmla="*/ 90 w 90"/>
                <a:gd name="T3" fmla="*/ 29 h 59"/>
                <a:gd name="T4" fmla="*/ 0 w 90"/>
                <a:gd name="T5" fmla="*/ 59 h 59"/>
                <a:gd name="T6" fmla="*/ 0 w 90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59"/>
                <a:gd name="T14" fmla="*/ 90 w 90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59">
                  <a:moveTo>
                    <a:pt x="0" y="0"/>
                  </a:moveTo>
                  <a:lnTo>
                    <a:pt x="90" y="2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5" name="Line 61"/>
            <p:cNvSpPr>
              <a:spLocks noChangeShapeType="1"/>
            </p:cNvSpPr>
            <p:nvPr/>
          </p:nvSpPr>
          <p:spPr bwMode="auto">
            <a:xfrm>
              <a:off x="3622" y="906"/>
              <a:ext cx="1" cy="189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6" name="Freeform 62"/>
            <p:cNvSpPr>
              <a:spLocks/>
            </p:cNvSpPr>
            <p:nvPr/>
          </p:nvSpPr>
          <p:spPr bwMode="auto">
            <a:xfrm>
              <a:off x="3592" y="823"/>
              <a:ext cx="59" cy="89"/>
            </a:xfrm>
            <a:custGeom>
              <a:avLst/>
              <a:gdLst>
                <a:gd name="T0" fmla="*/ 0 w 59"/>
                <a:gd name="T1" fmla="*/ 89 h 89"/>
                <a:gd name="T2" fmla="*/ 29 w 59"/>
                <a:gd name="T3" fmla="*/ 0 h 89"/>
                <a:gd name="T4" fmla="*/ 59 w 59"/>
                <a:gd name="T5" fmla="*/ 89 h 89"/>
                <a:gd name="T6" fmla="*/ 0 w 59"/>
                <a:gd name="T7" fmla="*/ 89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89"/>
                <a:gd name="T14" fmla="*/ 59 w 59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89">
                  <a:moveTo>
                    <a:pt x="0" y="89"/>
                  </a:moveTo>
                  <a:lnTo>
                    <a:pt x="29" y="0"/>
                  </a:lnTo>
                  <a:lnTo>
                    <a:pt x="59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17" name="Text Box 63"/>
          <p:cNvSpPr txBox="1">
            <a:spLocks noChangeArrowheads="1"/>
          </p:cNvSpPr>
          <p:nvPr/>
        </p:nvSpPr>
        <p:spPr bwMode="auto">
          <a:xfrm>
            <a:off x="903017" y="5867400"/>
            <a:ext cx="4495800" cy="457200"/>
          </a:xfrm>
          <a:prstGeom prst="rect">
            <a:avLst/>
          </a:prstGeom>
          <a:solidFill>
            <a:srgbClr val="F5EB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Cabangkan node 3 krn Z</a:t>
            </a:r>
            <a:r>
              <a:rPr kumimoji="0" lang="en-US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3</a:t>
            </a: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* &gt; Z</a:t>
            </a:r>
            <a:r>
              <a:rPr kumimoji="0" lang="en-US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2</a:t>
            </a: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*</a:t>
            </a:r>
            <a:endParaRPr kumimoji="0" lang="en-GB" altLang="id-ID" sz="2400" b="0" i="0" u="none" strike="noStrike" kern="0" cap="none" spc="0" normalizeH="0" baseline="-2500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7553055" y="4010026"/>
            <a:ext cx="1655762" cy="715963"/>
          </a:xfrm>
          <a:prstGeom prst="wedgeRoundRectCallout">
            <a:avLst>
              <a:gd name="adj1" fmla="val -56127"/>
              <a:gd name="adj2" fmla="val -117262"/>
              <a:gd name="adj3" fmla="val 16667"/>
            </a:avLst>
          </a:prstGeom>
          <a:solidFill>
            <a:srgbClr val="006600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Daerah Fisibel Node 2</a:t>
            </a:r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5089255" y="3429001"/>
            <a:ext cx="1655762" cy="715963"/>
          </a:xfrm>
          <a:prstGeom prst="wedgeRoundRectCallout">
            <a:avLst>
              <a:gd name="adj1" fmla="val 19283"/>
              <a:gd name="adj2" fmla="val 175198"/>
              <a:gd name="adj3" fmla="val 16667"/>
            </a:avLst>
          </a:prstGeom>
          <a:solidFill>
            <a:srgbClr val="006600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Daerah Fisibel Node 3</a:t>
            </a:r>
          </a:p>
        </p:txBody>
      </p:sp>
    </p:spTree>
    <p:extLst>
      <p:ext uri="{BB962C8B-B14F-4D97-AF65-F5344CB8AC3E}">
        <p14:creationId xmlns:p14="http://schemas.microsoft.com/office/powerpoint/2010/main" val="61825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78" grpId="0" build="p" autoUpdateAnimBg="0"/>
      <p:bldP spid="79" grpId="0" build="p" autoUpdateAnimBg="0"/>
      <p:bldP spid="82" grpId="0" autoUpdateAnimBg="0"/>
      <p:bldP spid="92" grpId="0" autoUpdateAnimBg="0"/>
      <p:bldP spid="117" grpId="0" animBg="1" autoUpdateAnimBg="0"/>
      <p:bldP spid="118" grpId="0" animBg="1"/>
      <p:bldP spid="1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4.1 Program Bilangan Bulat Sebagai Perluasan Linier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Dalam beberapa kasus, variabel keputusan harus bernilai bulat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Tujuan untuk menyelesaikan masalah program linier yang penyelesaiannya harus bilangan bulat</a:t>
            </a:r>
          </a:p>
          <a:p>
            <a:endParaRPr lang="id-ID" dirty="0"/>
          </a:p>
          <a:p>
            <a:r>
              <a:rPr lang="id-ID" dirty="0"/>
              <a:t>Secara umum, penyelesaian program linier bukanlah bilangan bulat</a:t>
            </a:r>
          </a:p>
          <a:p>
            <a:endParaRPr lang="id-ID" dirty="0"/>
          </a:p>
          <a:p>
            <a:r>
              <a:rPr lang="id-ID" dirty="0"/>
              <a:t>Apabila variabel keputusannya merupakan kuantitas yang harus bulat (misalkan mobil, jumlah almari, dll ) maka model program linier tidak dapat dipakai.</a:t>
            </a:r>
          </a:p>
        </p:txBody>
      </p:sp>
    </p:spTree>
    <p:extLst>
      <p:ext uri="{BB962C8B-B14F-4D97-AF65-F5344CB8AC3E}">
        <p14:creationId xmlns:p14="http://schemas.microsoft.com/office/powerpoint/2010/main" val="122895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418530" y="457200"/>
            <a:ext cx="906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Contoh 4.3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 Program Bilangan Bulat – Metode Cabang-Batas (3)</a:t>
            </a:r>
            <a:endParaRPr lang="en-GB" altLang="id-ID" sz="28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3771330" y="3519488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3</a:t>
            </a:r>
            <a:endParaRPr kumimoji="0" lang="en-GB" altLang="id-ID" sz="2400" b="1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314130" y="3124201"/>
            <a:ext cx="1295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I (1.5 , 2)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14130" y="4022726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Z</a:t>
            </a:r>
            <a:r>
              <a:rPr kumimoji="0" lang="en-US" altLang="id-ID" sz="2000" b="1" i="0" u="none" strike="noStrike" kern="0" cap="none" spc="0" normalizeH="0" baseline="-2500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3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* = 12.5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>
            <a:off x="5371530" y="2209800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4</a:t>
            </a:r>
            <a:endParaRPr kumimoji="0" lang="en-GB" altLang="id-ID" sz="2400" b="1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5371530" y="4800600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5</a:t>
            </a:r>
            <a:endParaRPr kumimoji="0" lang="en-GB" altLang="id-ID" sz="2400" b="1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10" name="AutoShape 11"/>
          <p:cNvCxnSpPr>
            <a:cxnSpLocks noChangeShapeType="1"/>
            <a:stCxn id="5" idx="6"/>
            <a:endCxn id="8" idx="3"/>
          </p:cNvCxnSpPr>
          <p:nvPr/>
        </p:nvCxnSpPr>
        <p:spPr bwMode="auto">
          <a:xfrm flipV="1">
            <a:off x="4304730" y="2665414"/>
            <a:ext cx="1144588" cy="1120775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2"/>
          <p:cNvCxnSpPr>
            <a:cxnSpLocks noChangeShapeType="1"/>
            <a:stCxn id="5" idx="6"/>
            <a:endCxn id="9" idx="1"/>
          </p:cNvCxnSpPr>
          <p:nvPr/>
        </p:nvCxnSpPr>
        <p:spPr bwMode="auto">
          <a:xfrm>
            <a:off x="4304730" y="3786188"/>
            <a:ext cx="1144588" cy="109220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914330" y="2971801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x</a:t>
            </a:r>
            <a:r>
              <a:rPr kumimoji="0" lang="en-US" altLang="id-ID" sz="2000" b="1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1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 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 1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914330" y="4098926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x</a:t>
            </a:r>
            <a:r>
              <a:rPr kumimoji="0" lang="en-US" altLang="id-ID" sz="2000" b="1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1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 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 2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1409130" y="1676400"/>
            <a:ext cx="2438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grpSp>
        <p:nvGrpSpPr>
          <p:cNvPr id="15" name="Group 53"/>
          <p:cNvGrpSpPr>
            <a:grpSpLocks/>
          </p:cNvGrpSpPr>
          <p:nvPr/>
        </p:nvGrpSpPr>
        <p:grpSpPr bwMode="auto">
          <a:xfrm>
            <a:off x="466156" y="2590801"/>
            <a:ext cx="3000375" cy="3427413"/>
            <a:chOff x="3168" y="1874"/>
            <a:chExt cx="1890" cy="2159"/>
          </a:xfrm>
        </p:grpSpPr>
        <p:graphicFrame>
          <p:nvGraphicFramePr>
            <p:cNvPr id="16" name="Object 17"/>
            <p:cNvGraphicFramePr>
              <a:graphicFrameLocks noChangeAspect="1"/>
            </p:cNvGraphicFramePr>
            <p:nvPr/>
          </p:nvGraphicFramePr>
          <p:xfrm>
            <a:off x="3522" y="2978"/>
            <a:ext cx="886" cy="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94" name="VISIO" r:id="rId3" imgW="1406160" imgH="1406520" progId="Visio.Drawing.6">
                    <p:embed/>
                  </p:oleObj>
                </mc:Choice>
                <mc:Fallback>
                  <p:oleObj name="VISIO" r:id="rId3" imgW="1406160" imgH="1406520" progId="Visio.Drawing.6">
                    <p:embed/>
                    <p:pic>
                      <p:nvPicPr>
                        <p:cNvPr id="205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2978"/>
                          <a:ext cx="886" cy="8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24"/>
            <p:cNvGraphicFramePr>
              <a:graphicFrameLocks noChangeAspect="1"/>
            </p:cNvGraphicFramePr>
            <p:nvPr/>
          </p:nvGraphicFramePr>
          <p:xfrm>
            <a:off x="3519" y="2978"/>
            <a:ext cx="465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95" name="VISIO" r:id="rId5" imgW="737640" imgH="516240" progId="Visio.Drawing.6">
                    <p:embed/>
                  </p:oleObj>
                </mc:Choice>
                <mc:Fallback>
                  <p:oleObj name="VISIO" r:id="rId5" imgW="737640" imgH="516240" progId="Visio.Drawing.6">
                    <p:embed/>
                    <p:pic>
                      <p:nvPicPr>
                        <p:cNvPr id="2051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9" y="2978"/>
                          <a:ext cx="465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5"/>
            <p:cNvGraphicFramePr>
              <a:graphicFrameLocks noChangeAspect="1"/>
            </p:cNvGraphicFramePr>
            <p:nvPr/>
          </p:nvGraphicFramePr>
          <p:xfrm>
            <a:off x="3434" y="3266"/>
            <a:ext cx="1510" cy="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96" name="VISIO" r:id="rId7" imgW="2397240" imgH="59040" progId="Visio.Drawing.6">
                    <p:embed/>
                  </p:oleObj>
                </mc:Choice>
                <mc:Fallback>
                  <p:oleObj name="VISIO" r:id="rId7" imgW="2397240" imgH="59040" progId="Visio.Drawing.6">
                    <p:embed/>
                    <p:pic>
                      <p:nvPicPr>
                        <p:cNvPr id="2052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4" y="3266"/>
                          <a:ext cx="1510" cy="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26"/>
            <p:cNvGraphicFramePr>
              <a:graphicFrameLocks noChangeAspect="1"/>
            </p:cNvGraphicFramePr>
            <p:nvPr/>
          </p:nvGraphicFramePr>
          <p:xfrm>
            <a:off x="3956" y="3238"/>
            <a:ext cx="76" cy="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397" name="VISIO" r:id="rId9" imgW="120240" imgH="120240" progId="Visio.Drawing.6">
                    <p:embed/>
                  </p:oleObj>
                </mc:Choice>
                <mc:Fallback>
                  <p:oleObj name="VISIO" r:id="rId9" imgW="120240" imgH="120240" progId="Visio.Drawing.6">
                    <p:embed/>
                    <p:pic>
                      <p:nvPicPr>
                        <p:cNvPr id="2053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6" y="3238"/>
                          <a:ext cx="76" cy="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27"/>
            <p:cNvSpPr txBox="1">
              <a:spLocks noChangeArrowheads="1"/>
            </p:cNvSpPr>
            <p:nvPr/>
          </p:nvSpPr>
          <p:spPr bwMode="auto">
            <a:xfrm>
              <a:off x="3504" y="3266"/>
              <a:ext cx="5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I (1.5 , 2)</a:t>
              </a:r>
              <a:endParaRPr kumimoji="0" lang="en-GB" altLang="id-ID" sz="14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pSp>
          <p:nvGrpSpPr>
            <p:cNvPr id="21" name="Group 40"/>
            <p:cNvGrpSpPr>
              <a:grpSpLocks/>
            </p:cNvGrpSpPr>
            <p:nvPr/>
          </p:nvGrpSpPr>
          <p:grpSpPr bwMode="auto">
            <a:xfrm>
              <a:off x="3168" y="1874"/>
              <a:ext cx="1890" cy="2159"/>
              <a:chOff x="3258" y="823"/>
              <a:chExt cx="1890" cy="2159"/>
            </a:xfrm>
          </p:grpSpPr>
          <p:sp>
            <p:nvSpPr>
              <p:cNvPr id="22" name="Rectangle 41"/>
              <p:cNvSpPr>
                <a:spLocks noChangeArrowheads="1"/>
              </p:cNvSpPr>
              <p:nvPr/>
            </p:nvSpPr>
            <p:spPr bwMode="auto">
              <a:xfrm>
                <a:off x="3258" y="1840"/>
                <a:ext cx="34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A(0,3)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Rectangle 42"/>
              <p:cNvSpPr>
                <a:spLocks noChangeArrowheads="1"/>
              </p:cNvSpPr>
              <p:nvPr/>
            </p:nvSpPr>
            <p:spPr bwMode="auto">
              <a:xfrm>
                <a:off x="4839" y="2827"/>
                <a:ext cx="1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4,5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" name="Rectangle 43"/>
              <p:cNvSpPr>
                <a:spLocks noChangeArrowheads="1"/>
              </p:cNvSpPr>
              <p:nvPr/>
            </p:nvSpPr>
            <p:spPr bwMode="auto">
              <a:xfrm>
                <a:off x="3517" y="973"/>
                <a:ext cx="6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Rectangle 44"/>
              <p:cNvSpPr>
                <a:spLocks noChangeArrowheads="1"/>
              </p:cNvSpPr>
              <p:nvPr/>
            </p:nvSpPr>
            <p:spPr bwMode="auto">
              <a:xfrm>
                <a:off x="3509" y="2766"/>
                <a:ext cx="1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O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Rectangle 45"/>
              <p:cNvSpPr>
                <a:spLocks noChangeArrowheads="1"/>
              </p:cNvSpPr>
              <p:nvPr/>
            </p:nvSpPr>
            <p:spPr bwMode="auto">
              <a:xfrm>
                <a:off x="4301" y="2827"/>
                <a:ext cx="37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D (3,0)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Line 46"/>
              <p:cNvSpPr>
                <a:spLocks noChangeShapeType="1"/>
              </p:cNvSpPr>
              <p:nvPr/>
            </p:nvSpPr>
            <p:spPr bwMode="auto">
              <a:xfrm flipH="1" flipV="1">
                <a:off x="3550" y="922"/>
                <a:ext cx="1009" cy="202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Line 47"/>
              <p:cNvSpPr>
                <a:spLocks noChangeShapeType="1"/>
              </p:cNvSpPr>
              <p:nvPr/>
            </p:nvSpPr>
            <p:spPr bwMode="auto">
              <a:xfrm flipH="1" flipV="1">
                <a:off x="3550" y="1879"/>
                <a:ext cx="1476" cy="99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Line 48"/>
              <p:cNvSpPr>
                <a:spLocks noChangeShapeType="1"/>
              </p:cNvSpPr>
              <p:nvPr/>
            </p:nvSpPr>
            <p:spPr bwMode="auto">
              <a:xfrm flipH="1">
                <a:off x="3622" y="2797"/>
                <a:ext cx="1444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Freeform 49"/>
              <p:cNvSpPr>
                <a:spLocks/>
              </p:cNvSpPr>
              <p:nvPr/>
            </p:nvSpPr>
            <p:spPr bwMode="auto">
              <a:xfrm>
                <a:off x="5058" y="2768"/>
                <a:ext cx="90" cy="59"/>
              </a:xfrm>
              <a:custGeom>
                <a:avLst/>
                <a:gdLst>
                  <a:gd name="T0" fmla="*/ 0 w 90"/>
                  <a:gd name="T1" fmla="*/ 0 h 59"/>
                  <a:gd name="T2" fmla="*/ 90 w 90"/>
                  <a:gd name="T3" fmla="*/ 29 h 59"/>
                  <a:gd name="T4" fmla="*/ 0 w 90"/>
                  <a:gd name="T5" fmla="*/ 59 h 59"/>
                  <a:gd name="T6" fmla="*/ 0 w 90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59"/>
                  <a:gd name="T14" fmla="*/ 90 w 90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59">
                    <a:moveTo>
                      <a:pt x="0" y="0"/>
                    </a:moveTo>
                    <a:lnTo>
                      <a:pt x="90" y="2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Line 50"/>
              <p:cNvSpPr>
                <a:spLocks noChangeShapeType="1"/>
              </p:cNvSpPr>
              <p:nvPr/>
            </p:nvSpPr>
            <p:spPr bwMode="auto">
              <a:xfrm>
                <a:off x="3622" y="906"/>
                <a:ext cx="1" cy="189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Freeform 51"/>
              <p:cNvSpPr>
                <a:spLocks/>
              </p:cNvSpPr>
              <p:nvPr/>
            </p:nvSpPr>
            <p:spPr bwMode="auto">
              <a:xfrm>
                <a:off x="3592" y="823"/>
                <a:ext cx="59" cy="89"/>
              </a:xfrm>
              <a:custGeom>
                <a:avLst/>
                <a:gdLst>
                  <a:gd name="T0" fmla="*/ 0 w 59"/>
                  <a:gd name="T1" fmla="*/ 89 h 89"/>
                  <a:gd name="T2" fmla="*/ 29 w 59"/>
                  <a:gd name="T3" fmla="*/ 0 h 89"/>
                  <a:gd name="T4" fmla="*/ 59 w 59"/>
                  <a:gd name="T5" fmla="*/ 89 h 89"/>
                  <a:gd name="T6" fmla="*/ 0 w 59"/>
                  <a:gd name="T7" fmla="*/ 89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"/>
                  <a:gd name="T13" fmla="*/ 0 h 89"/>
                  <a:gd name="T14" fmla="*/ 59 w 59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" h="89">
                    <a:moveTo>
                      <a:pt x="0" y="89"/>
                    </a:moveTo>
                    <a:lnTo>
                      <a:pt x="29" y="0"/>
                    </a:lnTo>
                    <a:lnTo>
                      <a:pt x="59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3" name="Rectangle 54"/>
          <p:cNvSpPr>
            <a:spLocks noChangeArrowheads="1"/>
          </p:cNvSpPr>
          <p:nvPr/>
        </p:nvSpPr>
        <p:spPr bwMode="auto">
          <a:xfrm>
            <a:off x="6133530" y="4343400"/>
            <a:ext cx="24384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id-ID" sz="2000" b="1">
                <a:solidFill>
                  <a:srgbClr val="00AA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00AA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id-ID" sz="2000" b="1">
                <a:solidFill>
                  <a:srgbClr val="00AA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 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sp>
        <p:nvSpPr>
          <p:cNvPr id="34" name="Rectangle 55"/>
          <p:cNvSpPr>
            <a:spLocks noChangeArrowheads="1"/>
          </p:cNvSpPr>
          <p:nvPr/>
        </p:nvSpPr>
        <p:spPr bwMode="auto">
          <a:xfrm>
            <a:off x="6133530" y="1600200"/>
            <a:ext cx="24384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x</a:t>
            </a:r>
            <a:r>
              <a:rPr lang="en-US" altLang="id-ID" sz="2000" b="1" baseline="-25000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  1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</p:spTree>
    <p:extLst>
      <p:ext uri="{BB962C8B-B14F-4D97-AF65-F5344CB8AC3E}">
        <p14:creationId xmlns:p14="http://schemas.microsoft.com/office/powerpoint/2010/main" val="208816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6" grpId="0" autoUpdateAnimBg="0"/>
      <p:bldP spid="7" grpId="0" autoUpdateAnimBg="0"/>
      <p:bldP spid="8" grpId="0" animBg="1" autoUpdateAnimBg="0"/>
      <p:bldP spid="9" grpId="0" animBg="1" autoUpdateAnimBg="0"/>
      <p:bldP spid="12" grpId="0" autoUpdateAnimBg="0"/>
      <p:bldP spid="13" grpId="0" autoUpdateAnimBg="0"/>
      <p:bldP spid="14" grpId="0" build="p" autoUpdateAnimBg="0"/>
      <p:bldP spid="33" grpId="0" build="p" autoUpdateAnimBg="0"/>
      <p:bldP spid="34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5693503" y="2789238"/>
            <a:ext cx="3000375" cy="3427412"/>
            <a:chOff x="3168" y="1874"/>
            <a:chExt cx="1890" cy="2159"/>
          </a:xfrm>
        </p:grpSpPr>
        <p:graphicFrame>
          <p:nvGraphicFramePr>
            <p:cNvPr id="5" name="Object 57"/>
            <p:cNvGraphicFramePr>
              <a:graphicFrameLocks noChangeAspect="1"/>
            </p:cNvGraphicFramePr>
            <p:nvPr/>
          </p:nvGraphicFramePr>
          <p:xfrm>
            <a:off x="3522" y="2978"/>
            <a:ext cx="886" cy="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626" name="VISIO" r:id="rId3" imgW="1406160" imgH="1406520" progId="Visio.Drawing.6">
                    <p:embed/>
                  </p:oleObj>
                </mc:Choice>
                <mc:Fallback>
                  <p:oleObj name="VISIO" r:id="rId3" imgW="1406160" imgH="1406520" progId="Visio.Drawing.6">
                    <p:embed/>
                    <p:pic>
                      <p:nvPicPr>
                        <p:cNvPr id="3078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2978"/>
                          <a:ext cx="886" cy="8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8"/>
            <p:cNvGraphicFramePr>
              <a:graphicFrameLocks noChangeAspect="1"/>
            </p:cNvGraphicFramePr>
            <p:nvPr/>
          </p:nvGraphicFramePr>
          <p:xfrm>
            <a:off x="3519" y="2978"/>
            <a:ext cx="465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627" name="VISIO" r:id="rId5" imgW="737640" imgH="516240" progId="Visio.Drawing.6">
                    <p:embed/>
                  </p:oleObj>
                </mc:Choice>
                <mc:Fallback>
                  <p:oleObj name="VISIO" r:id="rId5" imgW="737640" imgH="516240" progId="Visio.Drawing.6">
                    <p:embed/>
                    <p:pic>
                      <p:nvPicPr>
                        <p:cNvPr id="3079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9" y="2978"/>
                          <a:ext cx="465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59"/>
            <p:cNvGraphicFramePr>
              <a:graphicFrameLocks noChangeAspect="1"/>
            </p:cNvGraphicFramePr>
            <p:nvPr/>
          </p:nvGraphicFramePr>
          <p:xfrm>
            <a:off x="3434" y="3266"/>
            <a:ext cx="1510" cy="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628" name="VISIO" r:id="rId7" imgW="2397240" imgH="59040" progId="Visio.Drawing.6">
                    <p:embed/>
                  </p:oleObj>
                </mc:Choice>
                <mc:Fallback>
                  <p:oleObj name="VISIO" r:id="rId7" imgW="2397240" imgH="59040" progId="Visio.Drawing.6">
                    <p:embed/>
                    <p:pic>
                      <p:nvPicPr>
                        <p:cNvPr id="308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4" y="3266"/>
                          <a:ext cx="1510" cy="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60"/>
            <p:cNvGraphicFramePr>
              <a:graphicFrameLocks noChangeAspect="1"/>
            </p:cNvGraphicFramePr>
            <p:nvPr/>
          </p:nvGraphicFramePr>
          <p:xfrm>
            <a:off x="3956" y="3238"/>
            <a:ext cx="76" cy="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629" name="VISIO" r:id="rId9" imgW="120240" imgH="120240" progId="Visio.Drawing.6">
                    <p:embed/>
                  </p:oleObj>
                </mc:Choice>
                <mc:Fallback>
                  <p:oleObj name="VISIO" r:id="rId9" imgW="120240" imgH="120240" progId="Visio.Drawing.6">
                    <p:embed/>
                    <p:pic>
                      <p:nvPicPr>
                        <p:cNvPr id="3081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6" y="3238"/>
                          <a:ext cx="76" cy="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Group 40"/>
            <p:cNvGrpSpPr>
              <a:grpSpLocks/>
            </p:cNvGrpSpPr>
            <p:nvPr/>
          </p:nvGrpSpPr>
          <p:grpSpPr bwMode="auto">
            <a:xfrm>
              <a:off x="3168" y="1874"/>
              <a:ext cx="1890" cy="2159"/>
              <a:chOff x="3258" y="823"/>
              <a:chExt cx="1890" cy="2159"/>
            </a:xfrm>
          </p:grpSpPr>
          <p:sp>
            <p:nvSpPr>
              <p:cNvPr id="10" name="Rectangle 41"/>
              <p:cNvSpPr>
                <a:spLocks noChangeArrowheads="1"/>
              </p:cNvSpPr>
              <p:nvPr/>
            </p:nvSpPr>
            <p:spPr bwMode="auto">
              <a:xfrm>
                <a:off x="3258" y="1840"/>
                <a:ext cx="34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A(0,3)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42"/>
              <p:cNvSpPr>
                <a:spLocks noChangeArrowheads="1"/>
              </p:cNvSpPr>
              <p:nvPr/>
            </p:nvSpPr>
            <p:spPr bwMode="auto">
              <a:xfrm>
                <a:off x="4839" y="2827"/>
                <a:ext cx="1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4,5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43"/>
              <p:cNvSpPr>
                <a:spLocks noChangeArrowheads="1"/>
              </p:cNvSpPr>
              <p:nvPr/>
            </p:nvSpPr>
            <p:spPr bwMode="auto">
              <a:xfrm>
                <a:off x="3517" y="973"/>
                <a:ext cx="6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44"/>
              <p:cNvSpPr>
                <a:spLocks noChangeArrowheads="1"/>
              </p:cNvSpPr>
              <p:nvPr/>
            </p:nvSpPr>
            <p:spPr bwMode="auto">
              <a:xfrm>
                <a:off x="3509" y="2766"/>
                <a:ext cx="1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O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45"/>
              <p:cNvSpPr>
                <a:spLocks noChangeArrowheads="1"/>
              </p:cNvSpPr>
              <p:nvPr/>
            </p:nvSpPr>
            <p:spPr bwMode="auto">
              <a:xfrm>
                <a:off x="4301" y="2827"/>
                <a:ext cx="37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D (3,0)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Line 46"/>
              <p:cNvSpPr>
                <a:spLocks noChangeShapeType="1"/>
              </p:cNvSpPr>
              <p:nvPr/>
            </p:nvSpPr>
            <p:spPr bwMode="auto">
              <a:xfrm flipH="1" flipV="1">
                <a:off x="3550" y="922"/>
                <a:ext cx="1009" cy="202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Line 47"/>
              <p:cNvSpPr>
                <a:spLocks noChangeShapeType="1"/>
              </p:cNvSpPr>
              <p:nvPr/>
            </p:nvSpPr>
            <p:spPr bwMode="auto">
              <a:xfrm flipH="1" flipV="1">
                <a:off x="3550" y="1879"/>
                <a:ext cx="1476" cy="99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 flipH="1">
                <a:off x="3622" y="2797"/>
                <a:ext cx="1444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Freeform 49"/>
              <p:cNvSpPr>
                <a:spLocks/>
              </p:cNvSpPr>
              <p:nvPr/>
            </p:nvSpPr>
            <p:spPr bwMode="auto">
              <a:xfrm>
                <a:off x="5058" y="2768"/>
                <a:ext cx="90" cy="59"/>
              </a:xfrm>
              <a:custGeom>
                <a:avLst/>
                <a:gdLst>
                  <a:gd name="T0" fmla="*/ 0 w 90"/>
                  <a:gd name="T1" fmla="*/ 0 h 59"/>
                  <a:gd name="T2" fmla="*/ 90 w 90"/>
                  <a:gd name="T3" fmla="*/ 29 h 59"/>
                  <a:gd name="T4" fmla="*/ 0 w 90"/>
                  <a:gd name="T5" fmla="*/ 59 h 59"/>
                  <a:gd name="T6" fmla="*/ 0 w 90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59"/>
                  <a:gd name="T14" fmla="*/ 90 w 90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59">
                    <a:moveTo>
                      <a:pt x="0" y="0"/>
                    </a:moveTo>
                    <a:lnTo>
                      <a:pt x="90" y="2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" name="Line 50"/>
              <p:cNvSpPr>
                <a:spLocks noChangeShapeType="1"/>
              </p:cNvSpPr>
              <p:nvPr/>
            </p:nvSpPr>
            <p:spPr bwMode="auto">
              <a:xfrm>
                <a:off x="3622" y="906"/>
                <a:ext cx="1" cy="189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Freeform 51"/>
              <p:cNvSpPr>
                <a:spLocks/>
              </p:cNvSpPr>
              <p:nvPr/>
            </p:nvSpPr>
            <p:spPr bwMode="auto">
              <a:xfrm>
                <a:off x="3592" y="823"/>
                <a:ext cx="59" cy="89"/>
              </a:xfrm>
              <a:custGeom>
                <a:avLst/>
                <a:gdLst>
                  <a:gd name="T0" fmla="*/ 0 w 59"/>
                  <a:gd name="T1" fmla="*/ 89 h 89"/>
                  <a:gd name="T2" fmla="*/ 29 w 59"/>
                  <a:gd name="T3" fmla="*/ 0 h 89"/>
                  <a:gd name="T4" fmla="*/ 59 w 59"/>
                  <a:gd name="T5" fmla="*/ 89 h 89"/>
                  <a:gd name="T6" fmla="*/ 0 w 59"/>
                  <a:gd name="T7" fmla="*/ 89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"/>
                  <a:gd name="T13" fmla="*/ 0 h 89"/>
                  <a:gd name="T14" fmla="*/ 59 w 59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" h="89">
                    <a:moveTo>
                      <a:pt x="0" y="89"/>
                    </a:moveTo>
                    <a:lnTo>
                      <a:pt x="29" y="0"/>
                    </a:lnTo>
                    <a:lnTo>
                      <a:pt x="59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" name="Group 53"/>
          <p:cNvGrpSpPr>
            <a:grpSpLocks/>
          </p:cNvGrpSpPr>
          <p:nvPr/>
        </p:nvGrpSpPr>
        <p:grpSpPr bwMode="auto">
          <a:xfrm>
            <a:off x="6382478" y="527051"/>
            <a:ext cx="3000375" cy="3427413"/>
            <a:chOff x="3168" y="1874"/>
            <a:chExt cx="1890" cy="2159"/>
          </a:xfrm>
        </p:grpSpPr>
        <p:graphicFrame>
          <p:nvGraphicFramePr>
            <p:cNvPr id="22" name="Object 53"/>
            <p:cNvGraphicFramePr>
              <a:graphicFrameLocks noChangeAspect="1"/>
            </p:cNvGraphicFramePr>
            <p:nvPr/>
          </p:nvGraphicFramePr>
          <p:xfrm>
            <a:off x="3522" y="2978"/>
            <a:ext cx="886" cy="8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630" name="Visio" r:id="rId11" imgW="1406312" imgH="1406340" progId="Visio.Drawing.11">
                    <p:embed/>
                  </p:oleObj>
                </mc:Choice>
                <mc:Fallback>
                  <p:oleObj name="Visio" r:id="rId11" imgW="1406312" imgH="1406340" progId="Visio.Drawing.11">
                    <p:embed/>
                    <p:pic>
                      <p:nvPicPr>
                        <p:cNvPr id="3074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2978"/>
                          <a:ext cx="886" cy="8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54"/>
            <p:cNvGraphicFramePr>
              <a:graphicFrameLocks noChangeAspect="1"/>
            </p:cNvGraphicFramePr>
            <p:nvPr/>
          </p:nvGraphicFramePr>
          <p:xfrm>
            <a:off x="3519" y="2978"/>
            <a:ext cx="465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631" name="VISIO" r:id="rId13" imgW="737640" imgH="516240" progId="Visio.Drawing.6">
                    <p:embed/>
                  </p:oleObj>
                </mc:Choice>
                <mc:Fallback>
                  <p:oleObj name="VISIO" r:id="rId13" imgW="737640" imgH="516240" progId="Visio.Drawing.6">
                    <p:embed/>
                    <p:pic>
                      <p:nvPicPr>
                        <p:cNvPr id="3075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9" y="2978"/>
                          <a:ext cx="465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55"/>
            <p:cNvGraphicFramePr>
              <a:graphicFrameLocks noChangeAspect="1"/>
            </p:cNvGraphicFramePr>
            <p:nvPr/>
          </p:nvGraphicFramePr>
          <p:xfrm>
            <a:off x="3434" y="3266"/>
            <a:ext cx="1510" cy="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632" name="Visio" r:id="rId14" imgW="2397340" imgH="59040" progId="Visio.Drawing.11">
                    <p:embed/>
                  </p:oleObj>
                </mc:Choice>
                <mc:Fallback>
                  <p:oleObj name="Visio" r:id="rId14" imgW="2397340" imgH="59040" progId="Visio.Drawing.11">
                    <p:embed/>
                    <p:pic>
                      <p:nvPicPr>
                        <p:cNvPr id="3076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4" y="3266"/>
                          <a:ext cx="1510" cy="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56"/>
            <p:cNvGraphicFramePr>
              <a:graphicFrameLocks noChangeAspect="1"/>
            </p:cNvGraphicFramePr>
            <p:nvPr/>
          </p:nvGraphicFramePr>
          <p:xfrm>
            <a:off x="3956" y="3238"/>
            <a:ext cx="76" cy="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633" name="VISIO" r:id="rId16" imgW="120240" imgH="120240" progId="Visio.Drawing.6">
                    <p:embed/>
                  </p:oleObj>
                </mc:Choice>
                <mc:Fallback>
                  <p:oleObj name="VISIO" r:id="rId16" imgW="120240" imgH="120240" progId="Visio.Drawing.6">
                    <p:embed/>
                    <p:pic>
                      <p:nvPicPr>
                        <p:cNvPr id="3077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6" y="3238"/>
                          <a:ext cx="76" cy="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" name="Group 40"/>
            <p:cNvGrpSpPr>
              <a:grpSpLocks/>
            </p:cNvGrpSpPr>
            <p:nvPr/>
          </p:nvGrpSpPr>
          <p:grpSpPr bwMode="auto">
            <a:xfrm>
              <a:off x="3168" y="1874"/>
              <a:ext cx="1890" cy="2159"/>
              <a:chOff x="3258" y="823"/>
              <a:chExt cx="1890" cy="2159"/>
            </a:xfrm>
          </p:grpSpPr>
          <p:sp>
            <p:nvSpPr>
              <p:cNvPr id="27" name="Rectangle 41"/>
              <p:cNvSpPr>
                <a:spLocks noChangeArrowheads="1"/>
              </p:cNvSpPr>
              <p:nvPr/>
            </p:nvSpPr>
            <p:spPr bwMode="auto">
              <a:xfrm>
                <a:off x="3258" y="1840"/>
                <a:ext cx="341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A(0,3)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8" name="Rectangle 42"/>
              <p:cNvSpPr>
                <a:spLocks noChangeArrowheads="1"/>
              </p:cNvSpPr>
              <p:nvPr/>
            </p:nvSpPr>
            <p:spPr bwMode="auto">
              <a:xfrm>
                <a:off x="4839" y="2827"/>
                <a:ext cx="16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4,5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Rectangle 43"/>
              <p:cNvSpPr>
                <a:spLocks noChangeArrowheads="1"/>
              </p:cNvSpPr>
              <p:nvPr/>
            </p:nvSpPr>
            <p:spPr bwMode="auto">
              <a:xfrm>
                <a:off x="3517" y="973"/>
                <a:ext cx="6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Rectangle 44"/>
              <p:cNvSpPr>
                <a:spLocks noChangeArrowheads="1"/>
              </p:cNvSpPr>
              <p:nvPr/>
            </p:nvSpPr>
            <p:spPr bwMode="auto">
              <a:xfrm>
                <a:off x="3509" y="2766"/>
                <a:ext cx="11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O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Rectangle 45"/>
              <p:cNvSpPr>
                <a:spLocks noChangeArrowheads="1"/>
              </p:cNvSpPr>
              <p:nvPr/>
            </p:nvSpPr>
            <p:spPr bwMode="auto">
              <a:xfrm>
                <a:off x="4301" y="2827"/>
                <a:ext cx="37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id-ID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D (3,0)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" name="Line 46"/>
              <p:cNvSpPr>
                <a:spLocks noChangeShapeType="1"/>
              </p:cNvSpPr>
              <p:nvPr/>
            </p:nvSpPr>
            <p:spPr bwMode="auto">
              <a:xfrm flipH="1" flipV="1">
                <a:off x="3550" y="922"/>
                <a:ext cx="1009" cy="202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Line 47"/>
              <p:cNvSpPr>
                <a:spLocks noChangeShapeType="1"/>
              </p:cNvSpPr>
              <p:nvPr/>
            </p:nvSpPr>
            <p:spPr bwMode="auto">
              <a:xfrm flipH="1" flipV="1">
                <a:off x="3550" y="1879"/>
                <a:ext cx="1476" cy="99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" name="Line 48"/>
              <p:cNvSpPr>
                <a:spLocks noChangeShapeType="1"/>
              </p:cNvSpPr>
              <p:nvPr/>
            </p:nvSpPr>
            <p:spPr bwMode="auto">
              <a:xfrm flipH="1">
                <a:off x="3622" y="2797"/>
                <a:ext cx="1444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Freeform 49"/>
              <p:cNvSpPr>
                <a:spLocks/>
              </p:cNvSpPr>
              <p:nvPr/>
            </p:nvSpPr>
            <p:spPr bwMode="auto">
              <a:xfrm>
                <a:off x="5058" y="2768"/>
                <a:ext cx="90" cy="59"/>
              </a:xfrm>
              <a:custGeom>
                <a:avLst/>
                <a:gdLst>
                  <a:gd name="T0" fmla="*/ 0 w 90"/>
                  <a:gd name="T1" fmla="*/ 0 h 59"/>
                  <a:gd name="T2" fmla="*/ 90 w 90"/>
                  <a:gd name="T3" fmla="*/ 29 h 59"/>
                  <a:gd name="T4" fmla="*/ 0 w 90"/>
                  <a:gd name="T5" fmla="*/ 59 h 59"/>
                  <a:gd name="T6" fmla="*/ 0 w 90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0"/>
                  <a:gd name="T13" fmla="*/ 0 h 59"/>
                  <a:gd name="T14" fmla="*/ 90 w 90"/>
                  <a:gd name="T15" fmla="*/ 59 h 5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0" h="59">
                    <a:moveTo>
                      <a:pt x="0" y="0"/>
                    </a:moveTo>
                    <a:lnTo>
                      <a:pt x="90" y="2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Line 50"/>
              <p:cNvSpPr>
                <a:spLocks noChangeShapeType="1"/>
              </p:cNvSpPr>
              <p:nvPr/>
            </p:nvSpPr>
            <p:spPr bwMode="auto">
              <a:xfrm>
                <a:off x="3622" y="906"/>
                <a:ext cx="1" cy="189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Freeform 51"/>
              <p:cNvSpPr>
                <a:spLocks/>
              </p:cNvSpPr>
              <p:nvPr/>
            </p:nvSpPr>
            <p:spPr bwMode="auto">
              <a:xfrm>
                <a:off x="3592" y="823"/>
                <a:ext cx="59" cy="89"/>
              </a:xfrm>
              <a:custGeom>
                <a:avLst/>
                <a:gdLst>
                  <a:gd name="T0" fmla="*/ 0 w 59"/>
                  <a:gd name="T1" fmla="*/ 89 h 89"/>
                  <a:gd name="T2" fmla="*/ 29 w 59"/>
                  <a:gd name="T3" fmla="*/ 0 h 89"/>
                  <a:gd name="T4" fmla="*/ 59 w 59"/>
                  <a:gd name="T5" fmla="*/ 89 h 89"/>
                  <a:gd name="T6" fmla="*/ 0 w 59"/>
                  <a:gd name="T7" fmla="*/ 89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"/>
                  <a:gd name="T13" fmla="*/ 0 h 89"/>
                  <a:gd name="T14" fmla="*/ 59 w 59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" h="89">
                    <a:moveTo>
                      <a:pt x="0" y="89"/>
                    </a:moveTo>
                    <a:lnTo>
                      <a:pt x="29" y="0"/>
                    </a:lnTo>
                    <a:lnTo>
                      <a:pt x="59" y="89"/>
                    </a:lnTo>
                    <a:lnTo>
                      <a:pt x="0" y="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581753" y="388938"/>
            <a:ext cx="8809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l" defTabSz="914400" eaLnBrk="1" hangingPunct="1"/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Contoh 4.3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 Program Bilangan Bulat – 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Metode Cabang-Batas (4)</a:t>
            </a:r>
            <a:endParaRPr lang="en-GB" altLang="id-ID" sz="28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39" name="Group 47"/>
          <p:cNvGrpSpPr>
            <a:grpSpLocks/>
          </p:cNvGrpSpPr>
          <p:nvPr/>
        </p:nvGrpSpPr>
        <p:grpSpPr bwMode="auto">
          <a:xfrm>
            <a:off x="322989" y="3048000"/>
            <a:ext cx="1524000" cy="1295400"/>
            <a:chOff x="0" y="1920"/>
            <a:chExt cx="960" cy="816"/>
          </a:xfrm>
        </p:grpSpPr>
        <p:sp>
          <p:nvSpPr>
            <p:cNvPr id="40" name="Oval 3"/>
            <p:cNvSpPr>
              <a:spLocks noChangeArrowheads="1"/>
            </p:cNvSpPr>
            <p:nvPr/>
          </p:nvSpPr>
          <p:spPr bwMode="auto">
            <a:xfrm>
              <a:off x="288" y="2169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/>
          </p:nvSpPr>
          <p:spPr bwMode="auto">
            <a:xfrm>
              <a:off x="0" y="1920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I (1.5 , 2)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2" name="Rectangle 5"/>
            <p:cNvSpPr>
              <a:spLocks noChangeArrowheads="1"/>
            </p:cNvSpPr>
            <p:nvPr/>
          </p:nvSpPr>
          <p:spPr bwMode="auto">
            <a:xfrm>
              <a:off x="0" y="2486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" name="Group 50"/>
          <p:cNvGrpSpPr>
            <a:grpSpLocks/>
          </p:cNvGrpSpPr>
          <p:nvPr/>
        </p:nvGrpSpPr>
        <p:grpSpPr bwMode="auto">
          <a:xfrm>
            <a:off x="1299303" y="2133600"/>
            <a:ext cx="1614489" cy="1576388"/>
            <a:chOff x="615" y="1344"/>
            <a:chExt cx="1017" cy="993"/>
          </a:xfrm>
        </p:grpSpPr>
        <p:sp>
          <p:nvSpPr>
            <p:cNvPr id="44" name="Oval 6"/>
            <p:cNvSpPr>
              <a:spLocks noChangeArrowheads="1"/>
            </p:cNvSpPr>
            <p:nvPr/>
          </p:nvSpPr>
          <p:spPr bwMode="auto">
            <a:xfrm>
              <a:off x="1296" y="1344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cxnSp>
          <p:nvCxnSpPr>
            <p:cNvPr id="45" name="AutoShape 8"/>
            <p:cNvCxnSpPr>
              <a:cxnSpLocks noChangeShapeType="1"/>
              <a:stCxn id="40" idx="6"/>
              <a:endCxn id="44" idx="3"/>
            </p:cNvCxnSpPr>
            <p:nvPr/>
          </p:nvCxnSpPr>
          <p:spPr bwMode="auto">
            <a:xfrm flipV="1">
              <a:off x="615" y="1631"/>
              <a:ext cx="730" cy="70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Rectangle 10"/>
            <p:cNvSpPr>
              <a:spLocks noChangeArrowheads="1"/>
            </p:cNvSpPr>
            <p:nvPr/>
          </p:nvSpPr>
          <p:spPr bwMode="auto">
            <a:xfrm>
              <a:off x="1008" y="182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 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7" name="Group 51"/>
          <p:cNvGrpSpPr>
            <a:grpSpLocks/>
          </p:cNvGrpSpPr>
          <p:nvPr/>
        </p:nvGrpSpPr>
        <p:grpSpPr bwMode="auto">
          <a:xfrm>
            <a:off x="1299303" y="3709988"/>
            <a:ext cx="1614489" cy="1547812"/>
            <a:chOff x="615" y="2337"/>
            <a:chExt cx="1017" cy="975"/>
          </a:xfrm>
        </p:grpSpPr>
        <p:sp>
          <p:nvSpPr>
            <p:cNvPr id="48" name="Oval 7"/>
            <p:cNvSpPr>
              <a:spLocks noChangeArrowheads="1"/>
            </p:cNvSpPr>
            <p:nvPr/>
          </p:nvSpPr>
          <p:spPr bwMode="auto">
            <a:xfrm>
              <a:off x="1296" y="2976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cxnSp>
          <p:nvCxnSpPr>
            <p:cNvPr id="49" name="AutoShape 9"/>
            <p:cNvCxnSpPr>
              <a:cxnSpLocks noChangeShapeType="1"/>
              <a:stCxn id="40" idx="6"/>
              <a:endCxn id="48" idx="1"/>
            </p:cNvCxnSpPr>
            <p:nvPr/>
          </p:nvCxnSpPr>
          <p:spPr bwMode="auto">
            <a:xfrm>
              <a:off x="615" y="2337"/>
              <a:ext cx="730" cy="688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1008" y="253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 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51" name="Rectangle 31"/>
          <p:cNvSpPr>
            <a:spLocks noChangeArrowheads="1"/>
          </p:cNvSpPr>
          <p:nvPr/>
        </p:nvSpPr>
        <p:spPr bwMode="auto">
          <a:xfrm>
            <a:off x="3142389" y="4267200"/>
            <a:ext cx="24384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 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sp>
        <p:nvSpPr>
          <p:cNvPr id="52" name="Rectangle 32"/>
          <p:cNvSpPr>
            <a:spLocks noChangeArrowheads="1"/>
          </p:cNvSpPr>
          <p:nvPr/>
        </p:nvSpPr>
        <p:spPr bwMode="auto">
          <a:xfrm>
            <a:off x="3142389" y="1566864"/>
            <a:ext cx="24384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x</a:t>
            </a:r>
            <a:r>
              <a:rPr lang="en-US" altLang="id-ID" sz="2000" b="1" baseline="-25000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  1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sp>
        <p:nvSpPr>
          <p:cNvPr id="53" name="Freeform 35"/>
          <p:cNvSpPr>
            <a:spLocks/>
          </p:cNvSpPr>
          <p:nvPr/>
        </p:nvSpPr>
        <p:spPr bwMode="auto">
          <a:xfrm>
            <a:off x="6969853" y="2286001"/>
            <a:ext cx="439737" cy="473075"/>
          </a:xfrm>
          <a:custGeom>
            <a:avLst/>
            <a:gdLst>
              <a:gd name="T0" fmla="*/ 0 w 277"/>
              <a:gd name="T1" fmla="*/ 0 h 298"/>
              <a:gd name="T2" fmla="*/ 0 w 277"/>
              <a:gd name="T3" fmla="*/ 751006453 h 298"/>
              <a:gd name="T4" fmla="*/ 698081585 w 277"/>
              <a:gd name="T5" fmla="*/ 751006453 h 298"/>
              <a:gd name="T6" fmla="*/ 698081585 w 277"/>
              <a:gd name="T7" fmla="*/ 481349051 h 298"/>
              <a:gd name="T8" fmla="*/ 0 w 277"/>
              <a:gd name="T9" fmla="*/ 0 h 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"/>
              <a:gd name="T16" fmla="*/ 0 h 298"/>
              <a:gd name="T17" fmla="*/ 277 w 277"/>
              <a:gd name="T18" fmla="*/ 298 h 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" h="298">
                <a:moveTo>
                  <a:pt x="0" y="0"/>
                </a:moveTo>
                <a:lnTo>
                  <a:pt x="0" y="298"/>
                </a:lnTo>
                <a:lnTo>
                  <a:pt x="277" y="298"/>
                </a:lnTo>
                <a:lnTo>
                  <a:pt x="277" y="191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4" name="Line 36"/>
          <p:cNvSpPr>
            <a:spLocks noChangeShapeType="1"/>
          </p:cNvSpPr>
          <p:nvPr/>
        </p:nvSpPr>
        <p:spPr bwMode="auto">
          <a:xfrm>
            <a:off x="7408003" y="990601"/>
            <a:ext cx="1587" cy="280352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" name="Rectangle 37"/>
          <p:cNvSpPr>
            <a:spLocks noChangeArrowheads="1"/>
          </p:cNvSpPr>
          <p:nvPr/>
        </p:nvSpPr>
        <p:spPr bwMode="auto">
          <a:xfrm>
            <a:off x="7485790" y="2378075"/>
            <a:ext cx="714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id-ID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J (1, 7/3)</a:t>
            </a:r>
            <a:endParaRPr kumimoji="0" lang="en-GB" altLang="id-ID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6" name="Freeform 38"/>
          <p:cNvSpPr>
            <a:spLocks/>
          </p:cNvSpPr>
          <p:nvPr/>
        </p:nvSpPr>
        <p:spPr bwMode="auto">
          <a:xfrm>
            <a:off x="7357203" y="2546350"/>
            <a:ext cx="85725" cy="82550"/>
          </a:xfrm>
          <a:custGeom>
            <a:avLst/>
            <a:gdLst>
              <a:gd name="T0" fmla="*/ 0 w 54"/>
              <a:gd name="T1" fmla="*/ 68043430 h 52"/>
              <a:gd name="T2" fmla="*/ 7561263 w 54"/>
              <a:gd name="T3" fmla="*/ 35282190 h 52"/>
              <a:gd name="T4" fmla="*/ 27722517 w 54"/>
              <a:gd name="T5" fmla="*/ 10080625 h 52"/>
              <a:gd name="T6" fmla="*/ 50403123 w 54"/>
              <a:gd name="T7" fmla="*/ 0 h 52"/>
              <a:gd name="T8" fmla="*/ 83165951 w 54"/>
              <a:gd name="T9" fmla="*/ 0 h 52"/>
              <a:gd name="T10" fmla="*/ 110886893 w 54"/>
              <a:gd name="T11" fmla="*/ 10080625 h 52"/>
              <a:gd name="T12" fmla="*/ 128528776 w 54"/>
              <a:gd name="T13" fmla="*/ 35282190 h 52"/>
              <a:gd name="T14" fmla="*/ 136088449 w 54"/>
              <a:gd name="T15" fmla="*/ 68043430 h 52"/>
              <a:gd name="T16" fmla="*/ 128528776 w 54"/>
              <a:gd name="T17" fmla="*/ 95765934 h 52"/>
              <a:gd name="T18" fmla="*/ 110886893 w 54"/>
              <a:gd name="T19" fmla="*/ 120967514 h 52"/>
              <a:gd name="T20" fmla="*/ 83165951 w 54"/>
              <a:gd name="T21" fmla="*/ 131048136 h 52"/>
              <a:gd name="T22" fmla="*/ 50403123 w 54"/>
              <a:gd name="T23" fmla="*/ 131048136 h 52"/>
              <a:gd name="T24" fmla="*/ 27722517 w 54"/>
              <a:gd name="T25" fmla="*/ 120967514 h 52"/>
              <a:gd name="T26" fmla="*/ 7561263 w 54"/>
              <a:gd name="T27" fmla="*/ 95765934 h 52"/>
              <a:gd name="T28" fmla="*/ 0 w 54"/>
              <a:gd name="T29" fmla="*/ 68043430 h 5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4"/>
              <a:gd name="T46" fmla="*/ 0 h 52"/>
              <a:gd name="T47" fmla="*/ 54 w 54"/>
              <a:gd name="T48" fmla="*/ 52 h 5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4" h="52">
                <a:moveTo>
                  <a:pt x="0" y="27"/>
                </a:moveTo>
                <a:lnTo>
                  <a:pt x="3" y="14"/>
                </a:lnTo>
                <a:lnTo>
                  <a:pt x="11" y="4"/>
                </a:lnTo>
                <a:lnTo>
                  <a:pt x="20" y="0"/>
                </a:lnTo>
                <a:lnTo>
                  <a:pt x="33" y="0"/>
                </a:lnTo>
                <a:lnTo>
                  <a:pt x="44" y="4"/>
                </a:lnTo>
                <a:lnTo>
                  <a:pt x="51" y="14"/>
                </a:lnTo>
                <a:lnTo>
                  <a:pt x="54" y="27"/>
                </a:lnTo>
                <a:lnTo>
                  <a:pt x="51" y="38"/>
                </a:lnTo>
                <a:lnTo>
                  <a:pt x="44" y="48"/>
                </a:lnTo>
                <a:lnTo>
                  <a:pt x="33" y="52"/>
                </a:lnTo>
                <a:lnTo>
                  <a:pt x="20" y="52"/>
                </a:lnTo>
                <a:lnTo>
                  <a:pt x="11" y="48"/>
                </a:lnTo>
                <a:lnTo>
                  <a:pt x="3" y="38"/>
                </a:lnTo>
                <a:lnTo>
                  <a:pt x="0" y="27"/>
                </a:lnTo>
                <a:close/>
              </a:path>
            </a:pathLst>
          </a:custGeom>
          <a:solidFill>
            <a:srgbClr val="FF000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7" name="Line 40"/>
          <p:cNvSpPr>
            <a:spLocks noChangeShapeType="1"/>
          </p:cNvSpPr>
          <p:nvPr/>
        </p:nvSpPr>
        <p:spPr bwMode="auto">
          <a:xfrm>
            <a:off x="7180989" y="4267201"/>
            <a:ext cx="1588" cy="1889125"/>
          </a:xfrm>
          <a:prstGeom prst="line">
            <a:avLst/>
          </a:prstGeom>
          <a:noFill/>
          <a:ln w="158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8" name="Group 52"/>
          <p:cNvGrpSpPr>
            <a:grpSpLocks/>
          </p:cNvGrpSpPr>
          <p:nvPr/>
        </p:nvGrpSpPr>
        <p:grpSpPr bwMode="auto">
          <a:xfrm>
            <a:off x="1084989" y="1828801"/>
            <a:ext cx="1524000" cy="701675"/>
            <a:chOff x="480" y="1152"/>
            <a:chExt cx="960" cy="442"/>
          </a:xfrm>
        </p:grpSpPr>
        <p:sp>
          <p:nvSpPr>
            <p:cNvPr id="59" name="Rectangle 41"/>
            <p:cNvSpPr>
              <a:spLocks noChangeArrowheads="1"/>
            </p:cNvSpPr>
            <p:nvPr/>
          </p:nvSpPr>
          <p:spPr bwMode="auto">
            <a:xfrm>
              <a:off x="480" y="1152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J (1 , 7/3)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0" name="Rectangle 42"/>
            <p:cNvSpPr>
              <a:spLocks noChangeArrowheads="1"/>
            </p:cNvSpPr>
            <p:nvPr/>
          </p:nvSpPr>
          <p:spPr bwMode="auto">
            <a:xfrm>
              <a:off x="480" y="1344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12.33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61" name="Rectangle 43"/>
          <p:cNvSpPr>
            <a:spLocks noChangeArrowheads="1"/>
          </p:cNvSpPr>
          <p:nvPr/>
        </p:nvSpPr>
        <p:spPr bwMode="auto">
          <a:xfrm>
            <a:off x="1542189" y="5257801"/>
            <a:ext cx="152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tidak fisibel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62" name="Group 46"/>
          <p:cNvGrpSpPr>
            <a:grpSpLocks/>
          </p:cNvGrpSpPr>
          <p:nvPr/>
        </p:nvGrpSpPr>
        <p:grpSpPr bwMode="auto">
          <a:xfrm>
            <a:off x="2380389" y="4648200"/>
            <a:ext cx="533400" cy="685800"/>
            <a:chOff x="1296" y="2928"/>
            <a:chExt cx="336" cy="432"/>
          </a:xfrm>
        </p:grpSpPr>
        <p:sp>
          <p:nvSpPr>
            <p:cNvPr id="63" name="Line 44"/>
            <p:cNvSpPr>
              <a:spLocks noChangeShapeType="1"/>
            </p:cNvSpPr>
            <p:nvPr/>
          </p:nvSpPr>
          <p:spPr bwMode="auto">
            <a:xfrm>
              <a:off x="1344" y="2928"/>
              <a:ext cx="240" cy="4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4" name="Line 45"/>
            <p:cNvSpPr>
              <a:spLocks noChangeShapeType="1"/>
            </p:cNvSpPr>
            <p:nvPr/>
          </p:nvSpPr>
          <p:spPr bwMode="auto">
            <a:xfrm flipH="1">
              <a:off x="1296" y="2976"/>
              <a:ext cx="336" cy="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65" name="Rounded Rectangular Callout 64"/>
          <p:cNvSpPr>
            <a:spLocks noChangeArrowheads="1"/>
          </p:cNvSpPr>
          <p:nvPr/>
        </p:nvSpPr>
        <p:spPr bwMode="auto">
          <a:xfrm>
            <a:off x="5599839" y="1147763"/>
            <a:ext cx="1657350" cy="715962"/>
          </a:xfrm>
          <a:prstGeom prst="wedgeRoundRectCallout">
            <a:avLst>
              <a:gd name="adj1" fmla="val 38954"/>
              <a:gd name="adj2" fmla="val 138481"/>
              <a:gd name="adj3" fmla="val 16667"/>
            </a:avLst>
          </a:prstGeom>
          <a:solidFill>
            <a:srgbClr val="AFEAFF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Daerah Fisibel Node 4</a:t>
            </a:r>
          </a:p>
        </p:txBody>
      </p:sp>
    </p:spTree>
    <p:extLst>
      <p:ext uri="{BB962C8B-B14F-4D97-AF65-F5344CB8AC3E}">
        <p14:creationId xmlns:p14="http://schemas.microsoft.com/office/powerpoint/2010/main" val="20923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 autoUpdateAnimBg="0"/>
      <p:bldP spid="52" grpId="0" build="p" autoUpdateAnimBg="0"/>
      <p:bldP spid="53" grpId="0" animBg="1"/>
      <p:bldP spid="55" grpId="0" autoUpdateAnimBg="0"/>
      <p:bldP spid="56" grpId="0" animBg="1"/>
      <p:bldP spid="61" grpId="0" autoUpdateAnimBg="0"/>
      <p:bldP spid="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50287" y="457200"/>
            <a:ext cx="9067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Contoh 4.3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 Program Bilangan Bulat – Metode Cabang-Batas (5)</a:t>
            </a:r>
            <a:endParaRPr lang="en-GB" altLang="id-ID" sz="28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3550687" y="3563938"/>
            <a:ext cx="1601788" cy="1046162"/>
            <a:chOff x="2016" y="2245"/>
            <a:chExt cx="1009" cy="659"/>
          </a:xfrm>
        </p:grpSpPr>
        <p:cxnSp>
          <p:nvCxnSpPr>
            <p:cNvPr id="6" name="AutoShape 8"/>
            <p:cNvCxnSpPr>
              <a:cxnSpLocks noChangeShapeType="1"/>
              <a:stCxn id="28" idx="6"/>
              <a:endCxn id="12" idx="3"/>
            </p:cNvCxnSpPr>
            <p:nvPr/>
          </p:nvCxnSpPr>
          <p:spPr bwMode="auto">
            <a:xfrm flipV="1">
              <a:off x="2016" y="2245"/>
              <a:ext cx="1009" cy="659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400" y="253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 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" name="Group 48"/>
          <p:cNvGrpSpPr>
            <a:grpSpLocks/>
          </p:cNvGrpSpPr>
          <p:nvPr/>
        </p:nvGrpSpPr>
        <p:grpSpPr bwMode="auto">
          <a:xfrm>
            <a:off x="3550687" y="4610101"/>
            <a:ext cx="1601788" cy="1166813"/>
            <a:chOff x="2016" y="2904"/>
            <a:chExt cx="1009" cy="735"/>
          </a:xfrm>
        </p:grpSpPr>
        <p:cxnSp>
          <p:nvCxnSpPr>
            <p:cNvPr id="9" name="AutoShape 9"/>
            <p:cNvCxnSpPr>
              <a:cxnSpLocks noChangeShapeType="1"/>
              <a:stCxn id="28" idx="6"/>
              <a:endCxn id="16" idx="1"/>
            </p:cNvCxnSpPr>
            <p:nvPr/>
          </p:nvCxnSpPr>
          <p:spPr bwMode="auto">
            <a:xfrm>
              <a:off x="2016" y="2904"/>
              <a:ext cx="1009" cy="73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448" y="3072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 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4693687" y="2743201"/>
            <a:ext cx="1524000" cy="1235075"/>
            <a:chOff x="2736" y="1728"/>
            <a:chExt cx="960" cy="778"/>
          </a:xfrm>
        </p:grpSpPr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2976" y="1958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21"/>
            <p:cNvSpPr>
              <a:spLocks noChangeArrowheads="1"/>
            </p:cNvSpPr>
            <p:nvPr/>
          </p:nvSpPr>
          <p:spPr bwMode="auto">
            <a:xfrm>
              <a:off x="2736" y="1728"/>
              <a:ext cx="8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J (1 , 7/3)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2736" y="2256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12.33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" name="Group 42"/>
          <p:cNvGrpSpPr>
            <a:grpSpLocks/>
          </p:cNvGrpSpPr>
          <p:nvPr/>
        </p:nvGrpSpPr>
        <p:grpSpPr bwMode="auto">
          <a:xfrm>
            <a:off x="4465087" y="5622926"/>
            <a:ext cx="1524000" cy="1006475"/>
            <a:chOff x="2592" y="3542"/>
            <a:chExt cx="960" cy="634"/>
          </a:xfrm>
        </p:grpSpPr>
        <p:sp>
          <p:nvSpPr>
            <p:cNvPr id="16" name="Oval 7"/>
            <p:cNvSpPr>
              <a:spLocks noChangeArrowheads="1"/>
            </p:cNvSpPr>
            <p:nvPr/>
          </p:nvSpPr>
          <p:spPr bwMode="auto">
            <a:xfrm>
              <a:off x="2976" y="3590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2592" y="3926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tidak fisibel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2976" y="3542"/>
              <a:ext cx="336" cy="432"/>
              <a:chOff x="1296" y="2928"/>
              <a:chExt cx="336" cy="432"/>
            </a:xfrm>
          </p:grpSpPr>
          <p:sp>
            <p:nvSpPr>
              <p:cNvPr id="19" name="Line 25"/>
              <p:cNvSpPr>
                <a:spLocks noChangeShapeType="1"/>
              </p:cNvSpPr>
              <p:nvPr/>
            </p:nvSpPr>
            <p:spPr bwMode="auto">
              <a:xfrm>
                <a:off x="1344" y="2928"/>
                <a:ext cx="240" cy="43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" name="Line 26"/>
              <p:cNvSpPr>
                <a:spLocks noChangeShapeType="1"/>
              </p:cNvSpPr>
              <p:nvPr/>
            </p:nvSpPr>
            <p:spPr bwMode="auto">
              <a:xfrm flipH="1">
                <a:off x="1296" y="2976"/>
                <a:ext cx="336" cy="33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1" name="Group 38"/>
          <p:cNvGrpSpPr>
            <a:grpSpLocks/>
          </p:cNvGrpSpPr>
          <p:nvPr/>
        </p:nvGrpSpPr>
        <p:grpSpPr bwMode="auto">
          <a:xfrm>
            <a:off x="497926" y="2727325"/>
            <a:ext cx="1590675" cy="1174750"/>
            <a:chOff x="93" y="1718"/>
            <a:chExt cx="1002" cy="740"/>
          </a:xfrm>
        </p:grpSpPr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480" y="1929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28"/>
            <p:cNvSpPr>
              <a:spLocks noChangeArrowheads="1"/>
            </p:cNvSpPr>
            <p:nvPr/>
          </p:nvSpPr>
          <p:spPr bwMode="auto">
            <a:xfrm>
              <a:off x="93" y="1718"/>
              <a:ext cx="100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E (2.25 , 1.5)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96" y="2208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12.75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" name="Group 39"/>
          <p:cNvGrpSpPr>
            <a:grpSpLocks/>
          </p:cNvGrpSpPr>
          <p:nvPr/>
        </p:nvGrpSpPr>
        <p:grpSpPr bwMode="auto">
          <a:xfrm>
            <a:off x="2560087" y="3962401"/>
            <a:ext cx="1524000" cy="1235075"/>
            <a:chOff x="1392" y="2496"/>
            <a:chExt cx="960" cy="778"/>
          </a:xfrm>
        </p:grpSpPr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1536" y="2496"/>
              <a:ext cx="8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I (1.5 , 2)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>
              <a:off x="1392" y="3024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1680" y="2736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9" name="Group 45"/>
          <p:cNvGrpSpPr>
            <a:grpSpLocks/>
          </p:cNvGrpSpPr>
          <p:nvPr/>
        </p:nvGrpSpPr>
        <p:grpSpPr bwMode="auto">
          <a:xfrm>
            <a:off x="1645687" y="2171700"/>
            <a:ext cx="1371600" cy="1157288"/>
            <a:chOff x="816" y="1368"/>
            <a:chExt cx="864" cy="729"/>
          </a:xfrm>
        </p:grpSpPr>
        <p:cxnSp>
          <p:nvCxnSpPr>
            <p:cNvPr id="30" name="AutoShape 32"/>
            <p:cNvCxnSpPr>
              <a:cxnSpLocks noChangeShapeType="1"/>
              <a:stCxn id="22" idx="6"/>
              <a:endCxn id="36" idx="2"/>
            </p:cNvCxnSpPr>
            <p:nvPr/>
          </p:nvCxnSpPr>
          <p:spPr bwMode="auto">
            <a:xfrm flipV="1">
              <a:off x="816" y="1368"/>
              <a:ext cx="864" cy="729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Rectangle 34"/>
            <p:cNvSpPr>
              <a:spLocks noChangeArrowheads="1"/>
            </p:cNvSpPr>
            <p:nvPr/>
          </p:nvSpPr>
          <p:spPr bwMode="auto">
            <a:xfrm>
              <a:off x="1104" y="1680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 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2" name="Group 46"/>
          <p:cNvGrpSpPr>
            <a:grpSpLocks/>
          </p:cNvGrpSpPr>
          <p:nvPr/>
        </p:nvGrpSpPr>
        <p:grpSpPr bwMode="auto">
          <a:xfrm>
            <a:off x="1631401" y="3328988"/>
            <a:ext cx="1385889" cy="1281112"/>
            <a:chOff x="807" y="2097"/>
            <a:chExt cx="873" cy="807"/>
          </a:xfrm>
        </p:grpSpPr>
        <p:cxnSp>
          <p:nvCxnSpPr>
            <p:cNvPr id="33" name="AutoShape 33"/>
            <p:cNvCxnSpPr>
              <a:cxnSpLocks noChangeShapeType="1"/>
              <a:stCxn id="22" idx="6"/>
              <a:endCxn id="28" idx="2"/>
            </p:cNvCxnSpPr>
            <p:nvPr/>
          </p:nvCxnSpPr>
          <p:spPr bwMode="auto">
            <a:xfrm>
              <a:off x="807" y="2097"/>
              <a:ext cx="864" cy="80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>
              <a:off x="1104" y="2256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 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5" name="Group 41"/>
          <p:cNvGrpSpPr>
            <a:grpSpLocks/>
          </p:cNvGrpSpPr>
          <p:nvPr/>
        </p:nvGrpSpPr>
        <p:grpSpPr bwMode="auto">
          <a:xfrm>
            <a:off x="2712487" y="1855788"/>
            <a:ext cx="2197100" cy="887412"/>
            <a:chOff x="1488" y="1169"/>
            <a:chExt cx="1384" cy="559"/>
          </a:xfrm>
        </p:grpSpPr>
        <p:sp>
          <p:nvSpPr>
            <p:cNvPr id="36" name="Oval 30"/>
            <p:cNvSpPr>
              <a:spLocks noChangeArrowheads="1"/>
            </p:cNvSpPr>
            <p:nvPr/>
          </p:nvSpPr>
          <p:spPr bwMode="auto">
            <a:xfrm>
              <a:off x="1680" y="1200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056" y="1169"/>
              <a:ext cx="8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G (2.5 , 1)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488" y="1478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11.5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39" name="Text Box 43"/>
          <p:cNvSpPr txBox="1">
            <a:spLocks noChangeArrowheads="1"/>
          </p:cNvSpPr>
          <p:nvPr/>
        </p:nvSpPr>
        <p:spPr bwMode="auto">
          <a:xfrm>
            <a:off x="6430413" y="1870075"/>
            <a:ext cx="26828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6633"/>
                </a:solidFill>
                <a:effectLst/>
                <a:uLnTx/>
                <a:uFillTx/>
                <a:latin typeface="Times New Roman" panose="02020603050405020304" pitchFamily="18" charset="0"/>
              </a:rPr>
              <a:t>Belum ada batas bawah karena belum ditemukan penyelesaian bulat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996633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0" name="Text Box 44"/>
          <p:cNvSpPr txBox="1">
            <a:spLocks noChangeArrowheads="1"/>
          </p:cNvSpPr>
          <p:nvPr/>
        </p:nvSpPr>
        <p:spPr bwMode="auto">
          <a:xfrm>
            <a:off x="6506613" y="3851276"/>
            <a:ext cx="26066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</a:rPr>
              <a:t>Z</a:t>
            </a:r>
            <a:r>
              <a:rPr lang="en-US" sz="2400" baseline="-250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</a:rPr>
              <a:t>4</a:t>
            </a:r>
            <a:r>
              <a:rPr lang="en-US" sz="24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</a:rPr>
              <a:t>* &gt; Z</a:t>
            </a:r>
            <a:r>
              <a:rPr lang="en-US" sz="2400" baseline="-250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</a:rPr>
              <a:t>2</a:t>
            </a:r>
            <a:r>
              <a:rPr lang="en-US" sz="24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</a:rPr>
              <a:t>*. Maka cabangkan node 4</a:t>
            </a:r>
            <a:endParaRPr lang="en-GB" sz="2400">
              <a:solidFill>
                <a:srgbClr val="006600">
                  <a:lumMod val="75000"/>
                </a:srgb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99526" y="1495426"/>
            <a:ext cx="31257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Iterasi hingga node 5 :</a:t>
            </a:r>
          </a:p>
        </p:txBody>
      </p:sp>
    </p:spTree>
    <p:extLst>
      <p:ext uri="{BB962C8B-B14F-4D97-AF65-F5344CB8AC3E}">
        <p14:creationId xmlns:p14="http://schemas.microsoft.com/office/powerpoint/2010/main" val="339630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utoUpdateAnimBg="0"/>
      <p:bldP spid="40" grpId="0" autoUpdateAnimBg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3"/>
          <p:cNvSpPr>
            <a:spLocks noChangeArrowheads="1"/>
          </p:cNvSpPr>
          <p:nvPr/>
        </p:nvSpPr>
        <p:spPr bwMode="auto">
          <a:xfrm>
            <a:off x="5016683" y="2209800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6</a:t>
            </a:r>
            <a:endParaRPr kumimoji="0" lang="en-GB" altLang="id-ID" sz="2400" b="1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>
            <a:off x="5016683" y="4800600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7</a:t>
            </a:r>
            <a:endParaRPr kumimoji="0" lang="en-GB" altLang="id-ID" sz="2400" b="1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3949883" y="2665414"/>
            <a:ext cx="1524000" cy="1120775"/>
            <a:chOff x="2448" y="1679"/>
            <a:chExt cx="960" cy="706"/>
          </a:xfrm>
        </p:grpSpPr>
        <p:cxnSp>
          <p:nvCxnSpPr>
            <p:cNvPr id="7" name="AutoShape 25"/>
            <p:cNvCxnSpPr>
              <a:cxnSpLocks noChangeShapeType="1"/>
              <a:stCxn id="16" idx="6"/>
              <a:endCxn id="4" idx="3"/>
            </p:cNvCxnSpPr>
            <p:nvPr/>
          </p:nvCxnSpPr>
          <p:spPr bwMode="auto">
            <a:xfrm flipV="1">
              <a:off x="2448" y="1679"/>
              <a:ext cx="721" cy="70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2832" y="1872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 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" name="Group 67"/>
          <p:cNvGrpSpPr>
            <a:grpSpLocks/>
          </p:cNvGrpSpPr>
          <p:nvPr/>
        </p:nvGrpSpPr>
        <p:grpSpPr bwMode="auto">
          <a:xfrm>
            <a:off x="3949883" y="3786188"/>
            <a:ext cx="1524000" cy="1092200"/>
            <a:chOff x="2448" y="2385"/>
            <a:chExt cx="960" cy="688"/>
          </a:xfrm>
        </p:grpSpPr>
        <p:cxnSp>
          <p:nvCxnSpPr>
            <p:cNvPr id="10" name="AutoShape 26"/>
            <p:cNvCxnSpPr>
              <a:cxnSpLocks noChangeShapeType="1"/>
              <a:stCxn id="16" idx="6"/>
              <a:endCxn id="5" idx="1"/>
            </p:cNvCxnSpPr>
            <p:nvPr/>
          </p:nvCxnSpPr>
          <p:spPr bwMode="auto">
            <a:xfrm>
              <a:off x="2448" y="2385"/>
              <a:ext cx="721" cy="688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Rectangle 28"/>
            <p:cNvSpPr>
              <a:spLocks noChangeArrowheads="1"/>
            </p:cNvSpPr>
            <p:nvPr/>
          </p:nvSpPr>
          <p:spPr bwMode="auto">
            <a:xfrm>
              <a:off x="2832" y="2582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 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2" name="Rectangle 49"/>
          <p:cNvSpPr>
            <a:spLocks noChangeArrowheads="1"/>
          </p:cNvSpPr>
          <p:nvPr/>
        </p:nvSpPr>
        <p:spPr bwMode="auto">
          <a:xfrm>
            <a:off x="5778683" y="1600201"/>
            <a:ext cx="24384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x</a:t>
            </a:r>
            <a:r>
              <a:rPr lang="en-US" altLang="id-ID" sz="2000" b="1" baseline="-25000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  1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x</a:t>
            </a:r>
            <a:r>
              <a:rPr lang="en-US" altLang="id-ID" sz="2000" b="1" baseline="-25000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  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sp>
        <p:nvSpPr>
          <p:cNvPr id="13" name="Rectangle 53"/>
          <p:cNvSpPr txBox="1">
            <a:spLocks noChangeArrowheads="1"/>
          </p:cNvSpPr>
          <p:nvPr/>
        </p:nvSpPr>
        <p:spPr bwMode="auto">
          <a:xfrm>
            <a:off x="63683" y="457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Contoh 4.3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 Program Bilangan Bulat – Metode Cabang-Batas (6)</a:t>
            </a:r>
            <a:endParaRPr lang="en-GB" altLang="id-ID" sz="28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55"/>
          <p:cNvSpPr>
            <a:spLocks noChangeArrowheads="1"/>
          </p:cNvSpPr>
          <p:nvPr/>
        </p:nvSpPr>
        <p:spPr bwMode="auto">
          <a:xfrm>
            <a:off x="901883" y="1566864"/>
            <a:ext cx="24384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x</a:t>
            </a:r>
            <a:r>
              <a:rPr lang="en-US" altLang="id-ID" sz="2000" b="1" baseline="-25000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  1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grpSp>
        <p:nvGrpSpPr>
          <p:cNvPr id="15" name="Group 65"/>
          <p:cNvGrpSpPr>
            <a:grpSpLocks/>
          </p:cNvGrpSpPr>
          <p:nvPr/>
        </p:nvGrpSpPr>
        <p:grpSpPr bwMode="auto">
          <a:xfrm>
            <a:off x="2959283" y="3200401"/>
            <a:ext cx="1524000" cy="1158875"/>
            <a:chOff x="1824" y="2016"/>
            <a:chExt cx="960" cy="730"/>
          </a:xfrm>
        </p:grpSpPr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2112" y="2217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56"/>
            <p:cNvSpPr>
              <a:spLocks noChangeArrowheads="1"/>
            </p:cNvSpPr>
            <p:nvPr/>
          </p:nvSpPr>
          <p:spPr bwMode="auto">
            <a:xfrm>
              <a:off x="1872" y="2016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J (1 , 7/3)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57"/>
            <p:cNvSpPr>
              <a:spLocks noChangeArrowheads="1"/>
            </p:cNvSpPr>
            <p:nvPr/>
          </p:nvSpPr>
          <p:spPr bwMode="auto">
            <a:xfrm>
              <a:off x="1824" y="2496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12.33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9" name="Rectangle 63"/>
          <p:cNvSpPr>
            <a:spLocks noChangeArrowheads="1"/>
          </p:cNvSpPr>
          <p:nvPr/>
        </p:nvSpPr>
        <p:spPr bwMode="auto">
          <a:xfrm>
            <a:off x="5778683" y="4233864"/>
            <a:ext cx="24384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x</a:t>
            </a:r>
            <a:r>
              <a:rPr lang="en-US" altLang="id-ID" sz="2000" b="1" baseline="-25000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  1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x</a:t>
            </a:r>
            <a:r>
              <a:rPr lang="en-US" altLang="id-ID" sz="2000" b="1" baseline="-25000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  </a:t>
            </a:r>
            <a:r>
              <a:rPr lang="en-US" altLang="id-ID" sz="2000" b="1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 3</a:t>
            </a:r>
            <a:endParaRPr lang="en-US" altLang="id-ID" sz="2000" b="1">
              <a:solidFill>
                <a:srgbClr val="0099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grpSp>
        <p:nvGrpSpPr>
          <p:cNvPr id="20" name="Group 46"/>
          <p:cNvGrpSpPr>
            <a:grpSpLocks/>
          </p:cNvGrpSpPr>
          <p:nvPr/>
        </p:nvGrpSpPr>
        <p:grpSpPr bwMode="auto">
          <a:xfrm>
            <a:off x="301809" y="3143251"/>
            <a:ext cx="3000375" cy="3427413"/>
            <a:chOff x="237742" y="3143063"/>
            <a:chExt cx="3000375" cy="3427413"/>
          </a:xfrm>
        </p:grpSpPr>
        <p:grpSp>
          <p:nvGrpSpPr>
            <p:cNvPr id="21" name="Group 53"/>
            <p:cNvGrpSpPr>
              <a:grpSpLocks/>
            </p:cNvGrpSpPr>
            <p:nvPr/>
          </p:nvGrpSpPr>
          <p:grpSpPr bwMode="auto">
            <a:xfrm>
              <a:off x="237742" y="3143063"/>
              <a:ext cx="3000375" cy="3427413"/>
              <a:chOff x="3168" y="1874"/>
              <a:chExt cx="1890" cy="2159"/>
            </a:xfrm>
          </p:grpSpPr>
          <p:graphicFrame>
            <p:nvGraphicFramePr>
              <p:cNvPr id="26" name="Object 68"/>
              <p:cNvGraphicFramePr>
                <a:graphicFrameLocks noChangeAspect="1"/>
              </p:cNvGraphicFramePr>
              <p:nvPr/>
            </p:nvGraphicFramePr>
            <p:xfrm>
              <a:off x="3522" y="2978"/>
              <a:ext cx="886" cy="8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42" name="Visio" r:id="rId3" imgW="1406312" imgH="1406340" progId="Visio.Drawing.11">
                      <p:embed/>
                    </p:oleObj>
                  </mc:Choice>
                  <mc:Fallback>
                    <p:oleObj name="Visio" r:id="rId3" imgW="1406312" imgH="1406340" progId="Visio.Drawing.11">
                      <p:embed/>
                      <p:pic>
                        <p:nvPicPr>
                          <p:cNvPr id="4098" name="Object 6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2" y="2978"/>
                            <a:ext cx="886" cy="8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69"/>
              <p:cNvGraphicFramePr>
                <a:graphicFrameLocks noChangeAspect="1"/>
              </p:cNvGraphicFramePr>
              <p:nvPr/>
            </p:nvGraphicFramePr>
            <p:xfrm>
              <a:off x="3519" y="2978"/>
              <a:ext cx="465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43" name="VISIO" r:id="rId5" imgW="737640" imgH="516240" progId="Visio.Drawing.6">
                      <p:embed/>
                    </p:oleObj>
                  </mc:Choice>
                  <mc:Fallback>
                    <p:oleObj name="VISIO" r:id="rId5" imgW="737640" imgH="516240" progId="Visio.Drawing.6">
                      <p:embed/>
                      <p:pic>
                        <p:nvPicPr>
                          <p:cNvPr id="4099" name="Object 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9" y="2978"/>
                            <a:ext cx="465" cy="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70"/>
              <p:cNvGraphicFramePr>
                <a:graphicFrameLocks noChangeAspect="1"/>
              </p:cNvGraphicFramePr>
              <p:nvPr/>
            </p:nvGraphicFramePr>
            <p:xfrm>
              <a:off x="3434" y="3266"/>
              <a:ext cx="1510" cy="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44" name="Visio" r:id="rId7" imgW="2397340" imgH="59040" progId="Visio.Drawing.11">
                      <p:embed/>
                    </p:oleObj>
                  </mc:Choice>
                  <mc:Fallback>
                    <p:oleObj name="Visio" r:id="rId7" imgW="2397340" imgH="59040" progId="Visio.Drawing.11">
                      <p:embed/>
                      <p:pic>
                        <p:nvPicPr>
                          <p:cNvPr id="4100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4" y="3266"/>
                            <a:ext cx="1510" cy="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71"/>
              <p:cNvGraphicFramePr>
                <a:graphicFrameLocks noChangeAspect="1"/>
              </p:cNvGraphicFramePr>
              <p:nvPr/>
            </p:nvGraphicFramePr>
            <p:xfrm>
              <a:off x="3956" y="3238"/>
              <a:ext cx="76" cy="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45" name="VISIO" r:id="rId9" imgW="120240" imgH="120240" progId="Visio.Drawing.6">
                      <p:embed/>
                    </p:oleObj>
                  </mc:Choice>
                  <mc:Fallback>
                    <p:oleObj name="VISIO" r:id="rId9" imgW="120240" imgH="120240" progId="Visio.Drawing.6">
                      <p:embed/>
                      <p:pic>
                        <p:nvPicPr>
                          <p:cNvPr id="4101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56" y="3238"/>
                            <a:ext cx="76" cy="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0" name="Group 40"/>
              <p:cNvGrpSpPr>
                <a:grpSpLocks/>
              </p:cNvGrpSpPr>
              <p:nvPr/>
            </p:nvGrpSpPr>
            <p:grpSpPr bwMode="auto">
              <a:xfrm>
                <a:off x="3168" y="1874"/>
                <a:ext cx="1890" cy="2159"/>
                <a:chOff x="3258" y="823"/>
                <a:chExt cx="1890" cy="2159"/>
              </a:xfrm>
            </p:grpSpPr>
            <p:sp>
              <p:nvSpPr>
                <p:cNvPr id="31" name="Rectangle 41"/>
                <p:cNvSpPr>
                  <a:spLocks noChangeArrowheads="1"/>
                </p:cNvSpPr>
                <p:nvPr/>
              </p:nvSpPr>
              <p:spPr bwMode="auto">
                <a:xfrm>
                  <a:off x="3258" y="1840"/>
                  <a:ext cx="341" cy="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altLang="id-ID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A(0,3)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" name="Rectangle 42"/>
                <p:cNvSpPr>
                  <a:spLocks noChangeArrowheads="1"/>
                </p:cNvSpPr>
                <p:nvPr/>
              </p:nvSpPr>
              <p:spPr bwMode="auto">
                <a:xfrm>
                  <a:off x="4839" y="2827"/>
                  <a:ext cx="160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altLang="id-ID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4,5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" name="Rectangle 43"/>
                <p:cNvSpPr>
                  <a:spLocks noChangeArrowheads="1"/>
                </p:cNvSpPr>
                <p:nvPr/>
              </p:nvSpPr>
              <p:spPr bwMode="auto">
                <a:xfrm>
                  <a:off x="3517" y="973"/>
                  <a:ext cx="64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altLang="id-ID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6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" name="Rectangle 44"/>
                <p:cNvSpPr>
                  <a:spLocks noChangeArrowheads="1"/>
                </p:cNvSpPr>
                <p:nvPr/>
              </p:nvSpPr>
              <p:spPr bwMode="auto">
                <a:xfrm>
                  <a:off x="3509" y="2766"/>
                  <a:ext cx="112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altLang="id-ID" sz="1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O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" name="Rectangle 45"/>
                <p:cNvSpPr>
                  <a:spLocks noChangeArrowheads="1"/>
                </p:cNvSpPr>
                <p:nvPr/>
              </p:nvSpPr>
              <p:spPr bwMode="auto">
                <a:xfrm>
                  <a:off x="4301" y="2827"/>
                  <a:ext cx="374" cy="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altLang="id-ID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rPr>
                    <a:t>D (3,0)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3550" y="922"/>
                  <a:ext cx="1009" cy="202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3550" y="1879"/>
                  <a:ext cx="1476" cy="99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622" y="2797"/>
                  <a:ext cx="1444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" name="Freeform 49"/>
                <p:cNvSpPr>
                  <a:spLocks/>
                </p:cNvSpPr>
                <p:nvPr/>
              </p:nvSpPr>
              <p:spPr bwMode="auto">
                <a:xfrm>
                  <a:off x="5058" y="2768"/>
                  <a:ext cx="90" cy="59"/>
                </a:xfrm>
                <a:custGeom>
                  <a:avLst/>
                  <a:gdLst>
                    <a:gd name="T0" fmla="*/ 0 w 90"/>
                    <a:gd name="T1" fmla="*/ 0 h 59"/>
                    <a:gd name="T2" fmla="*/ 90 w 90"/>
                    <a:gd name="T3" fmla="*/ 29 h 59"/>
                    <a:gd name="T4" fmla="*/ 0 w 90"/>
                    <a:gd name="T5" fmla="*/ 59 h 59"/>
                    <a:gd name="T6" fmla="*/ 0 w 90"/>
                    <a:gd name="T7" fmla="*/ 0 h 5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0"/>
                    <a:gd name="T13" fmla="*/ 0 h 59"/>
                    <a:gd name="T14" fmla="*/ 90 w 90"/>
                    <a:gd name="T15" fmla="*/ 59 h 5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0" h="59">
                      <a:moveTo>
                        <a:pt x="0" y="0"/>
                      </a:moveTo>
                      <a:lnTo>
                        <a:pt x="90" y="29"/>
                      </a:lnTo>
                      <a:lnTo>
                        <a:pt x="0" y="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" name="Line 50"/>
                <p:cNvSpPr>
                  <a:spLocks noChangeShapeType="1"/>
                </p:cNvSpPr>
                <p:nvPr/>
              </p:nvSpPr>
              <p:spPr bwMode="auto">
                <a:xfrm>
                  <a:off x="3622" y="906"/>
                  <a:ext cx="1" cy="1892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" name="Freeform 51"/>
                <p:cNvSpPr>
                  <a:spLocks/>
                </p:cNvSpPr>
                <p:nvPr/>
              </p:nvSpPr>
              <p:spPr bwMode="auto">
                <a:xfrm>
                  <a:off x="3592" y="823"/>
                  <a:ext cx="59" cy="89"/>
                </a:xfrm>
                <a:custGeom>
                  <a:avLst/>
                  <a:gdLst>
                    <a:gd name="T0" fmla="*/ 0 w 59"/>
                    <a:gd name="T1" fmla="*/ 89 h 89"/>
                    <a:gd name="T2" fmla="*/ 29 w 59"/>
                    <a:gd name="T3" fmla="*/ 0 h 89"/>
                    <a:gd name="T4" fmla="*/ 59 w 59"/>
                    <a:gd name="T5" fmla="*/ 89 h 89"/>
                    <a:gd name="T6" fmla="*/ 0 w 59"/>
                    <a:gd name="T7" fmla="*/ 89 h 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9"/>
                    <a:gd name="T13" fmla="*/ 0 h 89"/>
                    <a:gd name="T14" fmla="*/ 59 w 59"/>
                    <a:gd name="T15" fmla="*/ 89 h 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9" h="89">
                      <a:moveTo>
                        <a:pt x="0" y="89"/>
                      </a:moveTo>
                      <a:lnTo>
                        <a:pt x="29" y="0"/>
                      </a:lnTo>
                      <a:lnTo>
                        <a:pt x="59" y="89"/>
                      </a:lnTo>
                      <a:lnTo>
                        <a:pt x="0" y="8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2" name="Freeform 35"/>
            <p:cNvSpPr>
              <a:spLocks/>
            </p:cNvSpPr>
            <p:nvPr/>
          </p:nvSpPr>
          <p:spPr bwMode="auto">
            <a:xfrm>
              <a:off x="825482" y="4902451"/>
              <a:ext cx="439737" cy="473075"/>
            </a:xfrm>
            <a:custGeom>
              <a:avLst/>
              <a:gdLst>
                <a:gd name="T0" fmla="*/ 0 w 277"/>
                <a:gd name="T1" fmla="*/ 0 h 298"/>
                <a:gd name="T2" fmla="*/ 0 w 277"/>
                <a:gd name="T3" fmla="*/ 751006453 h 298"/>
                <a:gd name="T4" fmla="*/ 698081585 w 277"/>
                <a:gd name="T5" fmla="*/ 751006453 h 298"/>
                <a:gd name="T6" fmla="*/ 698081585 w 277"/>
                <a:gd name="T7" fmla="*/ 481349051 h 298"/>
                <a:gd name="T8" fmla="*/ 0 w 277"/>
                <a:gd name="T9" fmla="*/ 0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"/>
                <a:gd name="T16" fmla="*/ 0 h 298"/>
                <a:gd name="T17" fmla="*/ 277 w 277"/>
                <a:gd name="T18" fmla="*/ 298 h 2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" h="298">
                  <a:moveTo>
                    <a:pt x="0" y="0"/>
                  </a:moveTo>
                  <a:lnTo>
                    <a:pt x="0" y="298"/>
                  </a:lnTo>
                  <a:lnTo>
                    <a:pt x="277" y="298"/>
                  </a:lnTo>
                  <a:lnTo>
                    <a:pt x="277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3" name="Line 36"/>
            <p:cNvSpPr>
              <a:spLocks noChangeShapeType="1"/>
            </p:cNvSpPr>
            <p:nvPr/>
          </p:nvSpPr>
          <p:spPr bwMode="auto">
            <a:xfrm>
              <a:off x="1263632" y="3607051"/>
              <a:ext cx="1587" cy="2803525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1341419" y="4994526"/>
              <a:ext cx="71493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J (1, 7/3)</a:t>
              </a:r>
              <a:endParaRPr kumimoji="0" lang="en-GB" altLang="id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5" name="Freeform 38"/>
            <p:cNvSpPr>
              <a:spLocks/>
            </p:cNvSpPr>
            <p:nvPr/>
          </p:nvSpPr>
          <p:spPr bwMode="auto">
            <a:xfrm>
              <a:off x="1212832" y="5162801"/>
              <a:ext cx="85725" cy="82550"/>
            </a:xfrm>
            <a:custGeom>
              <a:avLst/>
              <a:gdLst>
                <a:gd name="T0" fmla="*/ 0 w 54"/>
                <a:gd name="T1" fmla="*/ 68043430 h 52"/>
                <a:gd name="T2" fmla="*/ 7561263 w 54"/>
                <a:gd name="T3" fmla="*/ 35282190 h 52"/>
                <a:gd name="T4" fmla="*/ 27722517 w 54"/>
                <a:gd name="T5" fmla="*/ 10080625 h 52"/>
                <a:gd name="T6" fmla="*/ 50403123 w 54"/>
                <a:gd name="T7" fmla="*/ 0 h 52"/>
                <a:gd name="T8" fmla="*/ 83165951 w 54"/>
                <a:gd name="T9" fmla="*/ 0 h 52"/>
                <a:gd name="T10" fmla="*/ 110886893 w 54"/>
                <a:gd name="T11" fmla="*/ 10080625 h 52"/>
                <a:gd name="T12" fmla="*/ 128528776 w 54"/>
                <a:gd name="T13" fmla="*/ 35282190 h 52"/>
                <a:gd name="T14" fmla="*/ 136088449 w 54"/>
                <a:gd name="T15" fmla="*/ 68043430 h 52"/>
                <a:gd name="T16" fmla="*/ 128528776 w 54"/>
                <a:gd name="T17" fmla="*/ 95765934 h 52"/>
                <a:gd name="T18" fmla="*/ 110886893 w 54"/>
                <a:gd name="T19" fmla="*/ 120967514 h 52"/>
                <a:gd name="T20" fmla="*/ 83165951 w 54"/>
                <a:gd name="T21" fmla="*/ 131048136 h 52"/>
                <a:gd name="T22" fmla="*/ 50403123 w 54"/>
                <a:gd name="T23" fmla="*/ 131048136 h 52"/>
                <a:gd name="T24" fmla="*/ 27722517 w 54"/>
                <a:gd name="T25" fmla="*/ 120967514 h 52"/>
                <a:gd name="T26" fmla="*/ 7561263 w 54"/>
                <a:gd name="T27" fmla="*/ 95765934 h 52"/>
                <a:gd name="T28" fmla="*/ 0 w 54"/>
                <a:gd name="T29" fmla="*/ 68043430 h 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52"/>
                <a:gd name="T47" fmla="*/ 54 w 54"/>
                <a:gd name="T48" fmla="*/ 52 h 5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52">
                  <a:moveTo>
                    <a:pt x="0" y="27"/>
                  </a:moveTo>
                  <a:lnTo>
                    <a:pt x="3" y="14"/>
                  </a:lnTo>
                  <a:lnTo>
                    <a:pt x="11" y="4"/>
                  </a:lnTo>
                  <a:lnTo>
                    <a:pt x="20" y="0"/>
                  </a:lnTo>
                  <a:lnTo>
                    <a:pt x="33" y="0"/>
                  </a:lnTo>
                  <a:lnTo>
                    <a:pt x="44" y="4"/>
                  </a:lnTo>
                  <a:lnTo>
                    <a:pt x="51" y="14"/>
                  </a:lnTo>
                  <a:lnTo>
                    <a:pt x="54" y="27"/>
                  </a:lnTo>
                  <a:lnTo>
                    <a:pt x="51" y="38"/>
                  </a:lnTo>
                  <a:lnTo>
                    <a:pt x="44" y="48"/>
                  </a:lnTo>
                  <a:lnTo>
                    <a:pt x="33" y="52"/>
                  </a:lnTo>
                  <a:lnTo>
                    <a:pt x="20" y="52"/>
                  </a:lnTo>
                  <a:lnTo>
                    <a:pt x="11" y="48"/>
                  </a:lnTo>
                  <a:lnTo>
                    <a:pt x="3" y="38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83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12" grpId="0" build="p" autoUpdateAnimBg="0"/>
      <p:bldP spid="14" grpId="0" build="p" autoUpdateAnimBg="0"/>
      <p:bldP spid="19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3"/>
          <p:cNvGrpSpPr>
            <a:grpSpLocks/>
          </p:cNvGrpSpPr>
          <p:nvPr/>
        </p:nvGrpSpPr>
        <p:grpSpPr bwMode="auto">
          <a:xfrm>
            <a:off x="6381813" y="598488"/>
            <a:ext cx="3000375" cy="3427412"/>
            <a:chOff x="237742" y="3143069"/>
            <a:chExt cx="3000376" cy="3427417"/>
          </a:xfrm>
        </p:grpSpPr>
        <p:grpSp>
          <p:nvGrpSpPr>
            <p:cNvPr id="5" name="Group 53"/>
            <p:cNvGrpSpPr>
              <a:grpSpLocks/>
            </p:cNvGrpSpPr>
            <p:nvPr/>
          </p:nvGrpSpPr>
          <p:grpSpPr bwMode="auto">
            <a:xfrm>
              <a:off x="237742" y="3143069"/>
              <a:ext cx="3000376" cy="3427417"/>
              <a:chOff x="3168" y="1874"/>
              <a:chExt cx="1890" cy="2159"/>
            </a:xfrm>
          </p:grpSpPr>
          <p:graphicFrame>
            <p:nvGraphicFramePr>
              <p:cNvPr id="9" name="Object 51"/>
              <p:cNvGraphicFramePr>
                <a:graphicFrameLocks noChangeAspect="1"/>
              </p:cNvGraphicFramePr>
              <p:nvPr/>
            </p:nvGraphicFramePr>
            <p:xfrm>
              <a:off x="3522" y="2978"/>
              <a:ext cx="886" cy="8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674" name="Visio" r:id="rId3" imgW="1406312" imgH="1406340" progId="Visio.Drawing.11">
                      <p:embed/>
                    </p:oleObj>
                  </mc:Choice>
                  <mc:Fallback>
                    <p:oleObj name="Visio" r:id="rId3" imgW="1406312" imgH="1406340" progId="Visio.Drawing.11">
                      <p:embed/>
                      <p:pic>
                        <p:nvPicPr>
                          <p:cNvPr id="5126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2" y="2978"/>
                            <a:ext cx="886" cy="8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52"/>
              <p:cNvGraphicFramePr>
                <a:graphicFrameLocks noChangeAspect="1"/>
              </p:cNvGraphicFramePr>
              <p:nvPr/>
            </p:nvGraphicFramePr>
            <p:xfrm>
              <a:off x="3519" y="2978"/>
              <a:ext cx="465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675" name="VISIO" r:id="rId5" imgW="737640" imgH="516240" progId="Visio.Drawing.6">
                      <p:embed/>
                    </p:oleObj>
                  </mc:Choice>
                  <mc:Fallback>
                    <p:oleObj name="VISIO" r:id="rId5" imgW="737640" imgH="516240" progId="Visio.Drawing.6">
                      <p:embed/>
                      <p:pic>
                        <p:nvPicPr>
                          <p:cNvPr id="5127" name="Object 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9" y="2978"/>
                            <a:ext cx="465" cy="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53"/>
              <p:cNvGraphicFramePr>
                <a:graphicFrameLocks noChangeAspect="1"/>
              </p:cNvGraphicFramePr>
              <p:nvPr/>
            </p:nvGraphicFramePr>
            <p:xfrm>
              <a:off x="3434" y="3266"/>
              <a:ext cx="1510" cy="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676" name="Visio" r:id="rId7" imgW="2397340" imgH="59040" progId="Visio.Drawing.11">
                      <p:embed/>
                    </p:oleObj>
                  </mc:Choice>
                  <mc:Fallback>
                    <p:oleObj name="Visio" r:id="rId7" imgW="2397340" imgH="59040" progId="Visio.Drawing.11">
                      <p:embed/>
                      <p:pic>
                        <p:nvPicPr>
                          <p:cNvPr id="5128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4" y="3266"/>
                            <a:ext cx="1510" cy="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ct 54"/>
              <p:cNvGraphicFramePr>
                <a:graphicFrameLocks noChangeAspect="1"/>
              </p:cNvGraphicFramePr>
              <p:nvPr/>
            </p:nvGraphicFramePr>
            <p:xfrm>
              <a:off x="3956" y="3238"/>
              <a:ext cx="76" cy="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677" name="VISIO" r:id="rId9" imgW="120240" imgH="120240" progId="Visio.Drawing.6">
                      <p:embed/>
                    </p:oleObj>
                  </mc:Choice>
                  <mc:Fallback>
                    <p:oleObj name="VISIO" r:id="rId9" imgW="120240" imgH="120240" progId="Visio.Drawing.6">
                      <p:embed/>
                      <p:pic>
                        <p:nvPicPr>
                          <p:cNvPr id="5129" name="Object 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56" y="3238"/>
                            <a:ext cx="76" cy="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3" name="Group 40"/>
              <p:cNvGrpSpPr>
                <a:grpSpLocks/>
              </p:cNvGrpSpPr>
              <p:nvPr/>
            </p:nvGrpSpPr>
            <p:grpSpPr bwMode="auto">
              <a:xfrm>
                <a:off x="3168" y="1874"/>
                <a:ext cx="1890" cy="2159"/>
                <a:chOff x="3258" y="823"/>
                <a:chExt cx="1890" cy="2159"/>
              </a:xfrm>
            </p:grpSpPr>
            <p:sp>
              <p:nvSpPr>
                <p:cNvPr id="14" name="Rectangle 41"/>
                <p:cNvSpPr>
                  <a:spLocks noChangeArrowheads="1"/>
                </p:cNvSpPr>
                <p:nvPr/>
              </p:nvSpPr>
              <p:spPr bwMode="auto">
                <a:xfrm>
                  <a:off x="3258" y="1840"/>
                  <a:ext cx="341" cy="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600" b="1">
                      <a:solidFill>
                        <a:srgbClr val="000000"/>
                      </a:solidFill>
                    </a:rPr>
                    <a:t>A(0,3)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Rectangle 42"/>
                <p:cNvSpPr>
                  <a:spLocks noChangeArrowheads="1"/>
                </p:cNvSpPr>
                <p:nvPr/>
              </p:nvSpPr>
              <p:spPr bwMode="auto">
                <a:xfrm>
                  <a:off x="4839" y="2827"/>
                  <a:ext cx="160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600" b="1">
                      <a:solidFill>
                        <a:srgbClr val="000000"/>
                      </a:solidFill>
                    </a:rPr>
                    <a:t>4,5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Rectangle 43"/>
                <p:cNvSpPr>
                  <a:spLocks noChangeArrowheads="1"/>
                </p:cNvSpPr>
                <p:nvPr/>
              </p:nvSpPr>
              <p:spPr bwMode="auto">
                <a:xfrm>
                  <a:off x="3517" y="973"/>
                  <a:ext cx="64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600" b="1">
                      <a:solidFill>
                        <a:srgbClr val="000000"/>
                      </a:solidFill>
                    </a:rPr>
                    <a:t>6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Rectangle 44"/>
                <p:cNvSpPr>
                  <a:spLocks noChangeArrowheads="1"/>
                </p:cNvSpPr>
                <p:nvPr/>
              </p:nvSpPr>
              <p:spPr bwMode="auto">
                <a:xfrm>
                  <a:off x="3509" y="2766"/>
                  <a:ext cx="112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800" b="1">
                      <a:solidFill>
                        <a:srgbClr val="000000"/>
                      </a:solidFill>
                    </a:rPr>
                    <a:t>O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Rectangle 45"/>
                <p:cNvSpPr>
                  <a:spLocks noChangeArrowheads="1"/>
                </p:cNvSpPr>
                <p:nvPr/>
              </p:nvSpPr>
              <p:spPr bwMode="auto">
                <a:xfrm>
                  <a:off x="4301" y="2827"/>
                  <a:ext cx="374" cy="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600" b="1">
                      <a:solidFill>
                        <a:srgbClr val="000000"/>
                      </a:solidFill>
                    </a:rPr>
                    <a:t>D (3,0)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3550" y="922"/>
                  <a:ext cx="1009" cy="202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0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3550" y="1879"/>
                  <a:ext cx="1476" cy="99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622" y="2797"/>
                  <a:ext cx="1444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" name="Freeform 49"/>
                <p:cNvSpPr>
                  <a:spLocks/>
                </p:cNvSpPr>
                <p:nvPr/>
              </p:nvSpPr>
              <p:spPr bwMode="auto">
                <a:xfrm>
                  <a:off x="5058" y="2768"/>
                  <a:ext cx="90" cy="59"/>
                </a:xfrm>
                <a:custGeom>
                  <a:avLst/>
                  <a:gdLst>
                    <a:gd name="T0" fmla="*/ 0 w 90"/>
                    <a:gd name="T1" fmla="*/ 0 h 59"/>
                    <a:gd name="T2" fmla="*/ 90 w 90"/>
                    <a:gd name="T3" fmla="*/ 29 h 59"/>
                    <a:gd name="T4" fmla="*/ 0 w 90"/>
                    <a:gd name="T5" fmla="*/ 59 h 59"/>
                    <a:gd name="T6" fmla="*/ 0 w 90"/>
                    <a:gd name="T7" fmla="*/ 0 h 5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0"/>
                    <a:gd name="T13" fmla="*/ 0 h 59"/>
                    <a:gd name="T14" fmla="*/ 90 w 90"/>
                    <a:gd name="T15" fmla="*/ 59 h 5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0" h="59">
                      <a:moveTo>
                        <a:pt x="0" y="0"/>
                      </a:moveTo>
                      <a:lnTo>
                        <a:pt x="90" y="29"/>
                      </a:lnTo>
                      <a:lnTo>
                        <a:pt x="0" y="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Line 50"/>
                <p:cNvSpPr>
                  <a:spLocks noChangeShapeType="1"/>
                </p:cNvSpPr>
                <p:nvPr/>
              </p:nvSpPr>
              <p:spPr bwMode="auto">
                <a:xfrm>
                  <a:off x="3622" y="906"/>
                  <a:ext cx="1" cy="1892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" name="Freeform 51"/>
                <p:cNvSpPr>
                  <a:spLocks/>
                </p:cNvSpPr>
                <p:nvPr/>
              </p:nvSpPr>
              <p:spPr bwMode="auto">
                <a:xfrm>
                  <a:off x="3592" y="823"/>
                  <a:ext cx="59" cy="89"/>
                </a:xfrm>
                <a:custGeom>
                  <a:avLst/>
                  <a:gdLst>
                    <a:gd name="T0" fmla="*/ 0 w 59"/>
                    <a:gd name="T1" fmla="*/ 89 h 89"/>
                    <a:gd name="T2" fmla="*/ 29 w 59"/>
                    <a:gd name="T3" fmla="*/ 0 h 89"/>
                    <a:gd name="T4" fmla="*/ 59 w 59"/>
                    <a:gd name="T5" fmla="*/ 89 h 89"/>
                    <a:gd name="T6" fmla="*/ 0 w 59"/>
                    <a:gd name="T7" fmla="*/ 89 h 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9"/>
                    <a:gd name="T13" fmla="*/ 0 h 89"/>
                    <a:gd name="T14" fmla="*/ 59 w 59"/>
                    <a:gd name="T15" fmla="*/ 89 h 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9" h="89">
                      <a:moveTo>
                        <a:pt x="0" y="89"/>
                      </a:moveTo>
                      <a:lnTo>
                        <a:pt x="29" y="0"/>
                      </a:lnTo>
                      <a:lnTo>
                        <a:pt x="59" y="89"/>
                      </a:lnTo>
                      <a:lnTo>
                        <a:pt x="0" y="8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id-ID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6" name="Freeform 35"/>
            <p:cNvSpPr>
              <a:spLocks/>
            </p:cNvSpPr>
            <p:nvPr/>
          </p:nvSpPr>
          <p:spPr bwMode="auto">
            <a:xfrm>
              <a:off x="825482" y="4902451"/>
              <a:ext cx="439737" cy="473075"/>
            </a:xfrm>
            <a:custGeom>
              <a:avLst/>
              <a:gdLst>
                <a:gd name="T0" fmla="*/ 0 w 277"/>
                <a:gd name="T1" fmla="*/ 0 h 298"/>
                <a:gd name="T2" fmla="*/ 0 w 277"/>
                <a:gd name="T3" fmla="*/ 751006453 h 298"/>
                <a:gd name="T4" fmla="*/ 698081585 w 277"/>
                <a:gd name="T5" fmla="*/ 751006453 h 298"/>
                <a:gd name="T6" fmla="*/ 698081585 w 277"/>
                <a:gd name="T7" fmla="*/ 481349051 h 298"/>
                <a:gd name="T8" fmla="*/ 0 w 277"/>
                <a:gd name="T9" fmla="*/ 0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"/>
                <a:gd name="T16" fmla="*/ 0 h 298"/>
                <a:gd name="T17" fmla="*/ 277 w 277"/>
                <a:gd name="T18" fmla="*/ 298 h 2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" h="298">
                  <a:moveTo>
                    <a:pt x="0" y="0"/>
                  </a:moveTo>
                  <a:lnTo>
                    <a:pt x="0" y="298"/>
                  </a:lnTo>
                  <a:lnTo>
                    <a:pt x="277" y="298"/>
                  </a:lnTo>
                  <a:lnTo>
                    <a:pt x="277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id-ID">
                <a:solidFill>
                  <a:srgbClr val="000000"/>
                </a:solidFill>
              </a:endParaRPr>
            </a:p>
          </p:txBody>
        </p:sp>
        <p:sp>
          <p:nvSpPr>
            <p:cNvPr id="7" name="Line 36"/>
            <p:cNvSpPr>
              <a:spLocks noChangeShapeType="1"/>
            </p:cNvSpPr>
            <p:nvPr/>
          </p:nvSpPr>
          <p:spPr bwMode="auto">
            <a:xfrm>
              <a:off x="1263632" y="3607051"/>
              <a:ext cx="1587" cy="2803525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id-ID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1212832" y="5162801"/>
              <a:ext cx="85725" cy="82550"/>
            </a:xfrm>
            <a:custGeom>
              <a:avLst/>
              <a:gdLst>
                <a:gd name="T0" fmla="*/ 0 w 54"/>
                <a:gd name="T1" fmla="*/ 68043430 h 52"/>
                <a:gd name="T2" fmla="*/ 7561263 w 54"/>
                <a:gd name="T3" fmla="*/ 35282190 h 52"/>
                <a:gd name="T4" fmla="*/ 27722517 w 54"/>
                <a:gd name="T5" fmla="*/ 10080625 h 52"/>
                <a:gd name="T6" fmla="*/ 50403123 w 54"/>
                <a:gd name="T7" fmla="*/ 0 h 52"/>
                <a:gd name="T8" fmla="*/ 83165951 w 54"/>
                <a:gd name="T9" fmla="*/ 0 h 52"/>
                <a:gd name="T10" fmla="*/ 110886893 w 54"/>
                <a:gd name="T11" fmla="*/ 10080625 h 52"/>
                <a:gd name="T12" fmla="*/ 128528776 w 54"/>
                <a:gd name="T13" fmla="*/ 35282190 h 52"/>
                <a:gd name="T14" fmla="*/ 136088449 w 54"/>
                <a:gd name="T15" fmla="*/ 68043430 h 52"/>
                <a:gd name="T16" fmla="*/ 128528776 w 54"/>
                <a:gd name="T17" fmla="*/ 95765934 h 52"/>
                <a:gd name="T18" fmla="*/ 110886893 w 54"/>
                <a:gd name="T19" fmla="*/ 120967514 h 52"/>
                <a:gd name="T20" fmla="*/ 83165951 w 54"/>
                <a:gd name="T21" fmla="*/ 131048136 h 52"/>
                <a:gd name="T22" fmla="*/ 50403123 w 54"/>
                <a:gd name="T23" fmla="*/ 131048136 h 52"/>
                <a:gd name="T24" fmla="*/ 27722517 w 54"/>
                <a:gd name="T25" fmla="*/ 120967514 h 52"/>
                <a:gd name="T26" fmla="*/ 7561263 w 54"/>
                <a:gd name="T27" fmla="*/ 95765934 h 52"/>
                <a:gd name="T28" fmla="*/ 0 w 54"/>
                <a:gd name="T29" fmla="*/ 68043430 h 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52"/>
                <a:gd name="T47" fmla="*/ 54 w 54"/>
                <a:gd name="T48" fmla="*/ 52 h 5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52">
                  <a:moveTo>
                    <a:pt x="0" y="27"/>
                  </a:moveTo>
                  <a:lnTo>
                    <a:pt x="3" y="14"/>
                  </a:lnTo>
                  <a:lnTo>
                    <a:pt x="11" y="4"/>
                  </a:lnTo>
                  <a:lnTo>
                    <a:pt x="20" y="0"/>
                  </a:lnTo>
                  <a:lnTo>
                    <a:pt x="33" y="0"/>
                  </a:lnTo>
                  <a:lnTo>
                    <a:pt x="44" y="4"/>
                  </a:lnTo>
                  <a:lnTo>
                    <a:pt x="51" y="14"/>
                  </a:lnTo>
                  <a:lnTo>
                    <a:pt x="54" y="27"/>
                  </a:lnTo>
                  <a:lnTo>
                    <a:pt x="51" y="38"/>
                  </a:lnTo>
                  <a:lnTo>
                    <a:pt x="44" y="48"/>
                  </a:lnTo>
                  <a:lnTo>
                    <a:pt x="33" y="52"/>
                  </a:lnTo>
                  <a:lnTo>
                    <a:pt x="20" y="52"/>
                  </a:lnTo>
                  <a:lnTo>
                    <a:pt x="11" y="48"/>
                  </a:lnTo>
                  <a:lnTo>
                    <a:pt x="3" y="38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id-ID">
                <a:solidFill>
                  <a:srgbClr val="000000"/>
                </a:solidFill>
              </a:endParaRPr>
            </a:p>
          </p:txBody>
        </p:sp>
      </p:grpSp>
      <p:sp>
        <p:nvSpPr>
          <p:cNvPr id="25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623949" y="361950"/>
            <a:ext cx="8707438" cy="11430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altLang="id-ID" sz="2800" b="1">
                <a:solidFill>
                  <a:srgbClr val="FF0000"/>
                </a:solidFill>
                <a:latin typeface="Arial" panose="020B0604020202020204" pitchFamily="34" charset="0"/>
              </a:rPr>
              <a:t>Contoh 4.3</a:t>
            </a:r>
            <a:br>
              <a:rPr lang="en-US" altLang="id-ID" sz="2800" b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>
                <a:solidFill>
                  <a:srgbClr val="FF0000"/>
                </a:solidFill>
                <a:latin typeface="Arial" panose="020B0604020202020204" pitchFamily="34" charset="0"/>
              </a:rPr>
              <a:t> Program Bilangan Bulat – </a:t>
            </a:r>
            <a:br>
              <a:rPr lang="en-US" altLang="id-ID" sz="2800" b="1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>
                <a:solidFill>
                  <a:srgbClr val="FF0000"/>
                </a:solidFill>
                <a:latin typeface="Arial" panose="020B0604020202020204" pitchFamily="34" charset="0"/>
              </a:rPr>
              <a:t>Metode Cabang-Batas (7)</a:t>
            </a:r>
            <a:endParaRPr lang="en-GB" altLang="id-ID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Oval 3"/>
          <p:cNvSpPr>
            <a:spLocks noChangeArrowheads="1"/>
          </p:cNvSpPr>
          <p:nvPr/>
        </p:nvSpPr>
        <p:spPr bwMode="auto">
          <a:xfrm>
            <a:off x="2462274" y="2209800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b="1">
                <a:solidFill>
                  <a:srgbClr val="990000"/>
                </a:solidFill>
              </a:rPr>
              <a:t>6</a:t>
            </a:r>
            <a:endParaRPr lang="en-GB" altLang="id-ID" b="1">
              <a:solidFill>
                <a:srgbClr val="990000"/>
              </a:solidFill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2462274" y="4800600"/>
            <a:ext cx="533400" cy="533400"/>
          </a:xfrm>
          <a:prstGeom prst="ellipse">
            <a:avLst/>
          </a:prstGeom>
          <a:solidFill>
            <a:srgbClr val="6BFF6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b="1">
                <a:solidFill>
                  <a:srgbClr val="990000"/>
                </a:solidFill>
              </a:rPr>
              <a:t>7</a:t>
            </a:r>
            <a:endParaRPr lang="en-GB" altLang="id-ID" b="1">
              <a:solidFill>
                <a:srgbClr val="990000"/>
              </a:solidFill>
            </a:endParaRPr>
          </a:p>
        </p:txBody>
      </p:sp>
      <p:grpSp>
        <p:nvGrpSpPr>
          <p:cNvPr id="28" name="Group 45"/>
          <p:cNvGrpSpPr>
            <a:grpSpLocks/>
          </p:cNvGrpSpPr>
          <p:nvPr/>
        </p:nvGrpSpPr>
        <p:grpSpPr bwMode="auto">
          <a:xfrm>
            <a:off x="1395474" y="2665414"/>
            <a:ext cx="1524000" cy="1120775"/>
            <a:chOff x="624" y="1679"/>
            <a:chExt cx="960" cy="706"/>
          </a:xfrm>
        </p:grpSpPr>
        <p:cxnSp>
          <p:nvCxnSpPr>
            <p:cNvPr id="29" name="AutoShape 5"/>
            <p:cNvCxnSpPr>
              <a:cxnSpLocks noChangeShapeType="1"/>
              <a:stCxn id="36" idx="6"/>
              <a:endCxn id="26" idx="3"/>
            </p:cNvCxnSpPr>
            <p:nvPr/>
          </p:nvCxnSpPr>
          <p:spPr bwMode="auto">
            <a:xfrm flipV="1">
              <a:off x="624" y="1679"/>
              <a:ext cx="721" cy="70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1008" y="1872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FF0000"/>
                  </a:solidFill>
                </a:rPr>
                <a:t>x</a:t>
              </a:r>
              <a:r>
                <a:rPr lang="en-US" altLang="id-ID" sz="2000" b="1" baseline="-25000">
                  <a:solidFill>
                    <a:srgbClr val="FF0000"/>
                  </a:solidFill>
                </a:rPr>
                <a:t>2</a:t>
              </a:r>
              <a:r>
                <a:rPr lang="en-US" altLang="id-ID" sz="2000" b="1">
                  <a:solidFill>
                    <a:srgbClr val="FF0000"/>
                  </a:solidFill>
                </a:rPr>
                <a:t> </a:t>
              </a:r>
              <a:r>
                <a:rPr lang="en-US" altLang="id-ID" sz="2000" b="1">
                  <a:solidFill>
                    <a:srgbClr val="FF0000"/>
                  </a:solidFill>
                  <a:sym typeface="Symbol" panose="05050102010706020507" pitchFamily="18" charset="2"/>
                </a:rPr>
                <a:t> 2</a:t>
              </a:r>
              <a:endParaRPr lang="en-GB" altLang="id-ID" sz="20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46"/>
          <p:cNvGrpSpPr>
            <a:grpSpLocks/>
          </p:cNvGrpSpPr>
          <p:nvPr/>
        </p:nvGrpSpPr>
        <p:grpSpPr bwMode="auto">
          <a:xfrm>
            <a:off x="1395474" y="3786188"/>
            <a:ext cx="1524000" cy="1092200"/>
            <a:chOff x="624" y="2385"/>
            <a:chExt cx="960" cy="688"/>
          </a:xfrm>
        </p:grpSpPr>
        <p:cxnSp>
          <p:nvCxnSpPr>
            <p:cNvPr id="32" name="AutoShape 6"/>
            <p:cNvCxnSpPr>
              <a:cxnSpLocks noChangeShapeType="1"/>
              <a:stCxn id="36" idx="6"/>
              <a:endCxn id="27" idx="1"/>
            </p:cNvCxnSpPr>
            <p:nvPr/>
          </p:nvCxnSpPr>
          <p:spPr bwMode="auto">
            <a:xfrm>
              <a:off x="624" y="2385"/>
              <a:ext cx="721" cy="6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Rectangle 8"/>
            <p:cNvSpPr>
              <a:spLocks noChangeArrowheads="1"/>
            </p:cNvSpPr>
            <p:nvPr/>
          </p:nvSpPr>
          <p:spPr bwMode="auto">
            <a:xfrm>
              <a:off x="1008" y="2582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FF0000"/>
                  </a:solidFill>
                </a:rPr>
                <a:t>x</a:t>
              </a:r>
              <a:r>
                <a:rPr lang="en-US" altLang="id-ID" sz="2000" b="1" baseline="-25000">
                  <a:solidFill>
                    <a:srgbClr val="FF0000"/>
                  </a:solidFill>
                </a:rPr>
                <a:t>2</a:t>
              </a:r>
              <a:r>
                <a:rPr lang="en-US" altLang="id-ID" sz="2000" b="1">
                  <a:solidFill>
                    <a:srgbClr val="FF0000"/>
                  </a:solidFill>
                </a:rPr>
                <a:t> </a:t>
              </a:r>
              <a:r>
                <a:rPr lang="en-US" altLang="id-ID" sz="2000" b="1">
                  <a:solidFill>
                    <a:srgbClr val="FF0000"/>
                  </a:solidFill>
                  <a:sym typeface="Symbol" panose="05050102010706020507" pitchFamily="18" charset="2"/>
                </a:rPr>
                <a:t> 3</a:t>
              </a:r>
              <a:endParaRPr lang="en-GB" altLang="id-ID" sz="2000" b="1"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3224274" y="1600201"/>
            <a:ext cx="24384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x</a:t>
            </a:r>
            <a:r>
              <a:rPr lang="en-US" altLang="id-ID" sz="2000" b="1" baseline="-25000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  1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x</a:t>
            </a:r>
            <a:r>
              <a:rPr lang="en-US" altLang="id-ID" sz="2000" b="1" baseline="-25000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  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grpSp>
        <p:nvGrpSpPr>
          <p:cNvPr id="35" name="Group 42"/>
          <p:cNvGrpSpPr>
            <a:grpSpLocks/>
          </p:cNvGrpSpPr>
          <p:nvPr/>
        </p:nvGrpSpPr>
        <p:grpSpPr bwMode="auto">
          <a:xfrm>
            <a:off x="404874" y="3200401"/>
            <a:ext cx="1524000" cy="1158875"/>
            <a:chOff x="0" y="2016"/>
            <a:chExt cx="960" cy="730"/>
          </a:xfrm>
        </p:grpSpPr>
        <p:sp>
          <p:nvSpPr>
            <p:cNvPr id="36" name="Oval 2"/>
            <p:cNvSpPr>
              <a:spLocks noChangeArrowheads="1"/>
            </p:cNvSpPr>
            <p:nvPr/>
          </p:nvSpPr>
          <p:spPr bwMode="auto">
            <a:xfrm>
              <a:off x="288" y="2217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b="1">
                  <a:solidFill>
                    <a:srgbClr val="990000"/>
                  </a:solidFill>
                </a:rPr>
                <a:t>4</a:t>
              </a:r>
              <a:endParaRPr lang="en-GB" altLang="id-ID" b="1">
                <a:solidFill>
                  <a:srgbClr val="990000"/>
                </a:solidFill>
              </a:endParaRPr>
            </a:p>
          </p:txBody>
        </p:sp>
        <p:sp>
          <p:nvSpPr>
            <p:cNvPr id="37" name="Rectangle 12"/>
            <p:cNvSpPr>
              <a:spLocks noChangeArrowheads="1"/>
            </p:cNvSpPr>
            <p:nvPr/>
          </p:nvSpPr>
          <p:spPr bwMode="auto">
            <a:xfrm>
              <a:off x="48" y="2016"/>
              <a:ext cx="8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990000"/>
                  </a:solidFill>
                </a:rPr>
                <a:t>J (1 , 7/3)</a:t>
              </a:r>
              <a:endParaRPr lang="en-GB" altLang="id-ID" sz="2000" b="1">
                <a:solidFill>
                  <a:srgbClr val="990000"/>
                </a:solidFill>
              </a:endParaRPr>
            </a:p>
          </p:txBody>
        </p:sp>
        <p:sp>
          <p:nvSpPr>
            <p:cNvPr id="38" name="Rectangle 13"/>
            <p:cNvSpPr>
              <a:spLocks noChangeArrowheads="1"/>
            </p:cNvSpPr>
            <p:nvPr/>
          </p:nvSpPr>
          <p:spPr bwMode="auto">
            <a:xfrm>
              <a:off x="0" y="2496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990000"/>
                  </a:solidFill>
                </a:rPr>
                <a:t>Z</a:t>
              </a:r>
              <a:r>
                <a:rPr lang="en-US" altLang="id-ID" sz="2000" b="1" baseline="-25000">
                  <a:solidFill>
                    <a:srgbClr val="990000"/>
                  </a:solidFill>
                </a:rPr>
                <a:t>4</a:t>
              </a:r>
              <a:r>
                <a:rPr lang="en-US" altLang="id-ID" sz="2000" b="1">
                  <a:solidFill>
                    <a:srgbClr val="990000"/>
                  </a:solidFill>
                </a:rPr>
                <a:t>* = 12.33</a:t>
              </a:r>
              <a:endParaRPr lang="en-GB" altLang="id-ID" sz="2000" b="1">
                <a:solidFill>
                  <a:srgbClr val="990000"/>
                </a:solidFill>
              </a:endParaRPr>
            </a:p>
          </p:txBody>
        </p:sp>
      </p:grpSp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3224274" y="4233864"/>
            <a:ext cx="24384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Maks  Z =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Kendala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2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id-ID" sz="2000" b="1" baseline="-2500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altLang="id-ID" sz="2000" b="1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 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x</a:t>
            </a:r>
            <a:r>
              <a:rPr lang="en-US" altLang="id-ID" sz="2000" b="1" baseline="-25000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099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             1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	 x</a:t>
            </a:r>
            <a:r>
              <a:rPr lang="en-US" altLang="id-ID" sz="2000" b="1" baseline="-25000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  </a:t>
            </a:r>
            <a:r>
              <a:rPr lang="en-US" altLang="id-ID" sz="2000" b="1">
                <a:solidFill>
                  <a:srgbClr val="774F27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 3</a:t>
            </a:r>
            <a:endParaRPr lang="en-US" altLang="id-ID" sz="2000" b="1">
              <a:solidFill>
                <a:srgbClr val="009900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bulat  0</a:t>
            </a:r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6958074" y="2819400"/>
            <a:ext cx="457200" cy="0"/>
          </a:xfrm>
          <a:prstGeom prst="line">
            <a:avLst/>
          </a:prstGeom>
          <a:noFill/>
          <a:ln w="76200">
            <a:solidFill>
              <a:srgbClr val="6A05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7034274" y="2895600"/>
            <a:ext cx="596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400" b="1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GB" altLang="id-ID" sz="1400" b="1">
                <a:solidFill>
                  <a:srgbClr val="000000"/>
                </a:solidFill>
                <a:latin typeface="Arial" panose="020B0604020202020204" pitchFamily="34" charset="0"/>
              </a:rPr>
              <a:t> (1, </a:t>
            </a:r>
            <a:r>
              <a:rPr lang="en-US" altLang="id-ID" sz="1400" b="1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GB" altLang="id-ID" sz="1400" b="1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GB" altLang="id-ID" sz="1400">
              <a:solidFill>
                <a:srgbClr val="000000"/>
              </a:solidFill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7372413" y="2767013"/>
            <a:ext cx="85725" cy="82550"/>
          </a:xfrm>
          <a:custGeom>
            <a:avLst/>
            <a:gdLst>
              <a:gd name="T0" fmla="*/ 0 w 54"/>
              <a:gd name="T1" fmla="*/ 68043430 h 52"/>
              <a:gd name="T2" fmla="*/ 7561263 w 54"/>
              <a:gd name="T3" fmla="*/ 35282190 h 52"/>
              <a:gd name="T4" fmla="*/ 27722517 w 54"/>
              <a:gd name="T5" fmla="*/ 10080625 h 52"/>
              <a:gd name="T6" fmla="*/ 50403123 w 54"/>
              <a:gd name="T7" fmla="*/ 0 h 52"/>
              <a:gd name="T8" fmla="*/ 83165951 w 54"/>
              <a:gd name="T9" fmla="*/ 0 h 52"/>
              <a:gd name="T10" fmla="*/ 110886893 w 54"/>
              <a:gd name="T11" fmla="*/ 10080625 h 52"/>
              <a:gd name="T12" fmla="*/ 128528776 w 54"/>
              <a:gd name="T13" fmla="*/ 35282190 h 52"/>
              <a:gd name="T14" fmla="*/ 136088449 w 54"/>
              <a:gd name="T15" fmla="*/ 68043430 h 52"/>
              <a:gd name="T16" fmla="*/ 128528776 w 54"/>
              <a:gd name="T17" fmla="*/ 95765934 h 52"/>
              <a:gd name="T18" fmla="*/ 110886893 w 54"/>
              <a:gd name="T19" fmla="*/ 120967514 h 52"/>
              <a:gd name="T20" fmla="*/ 83165951 w 54"/>
              <a:gd name="T21" fmla="*/ 131048136 h 52"/>
              <a:gd name="T22" fmla="*/ 50403123 w 54"/>
              <a:gd name="T23" fmla="*/ 131048136 h 52"/>
              <a:gd name="T24" fmla="*/ 27722517 w 54"/>
              <a:gd name="T25" fmla="*/ 120967514 h 52"/>
              <a:gd name="T26" fmla="*/ 7561263 w 54"/>
              <a:gd name="T27" fmla="*/ 95765934 h 52"/>
              <a:gd name="T28" fmla="*/ 0 w 54"/>
              <a:gd name="T29" fmla="*/ 68043430 h 5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4"/>
              <a:gd name="T46" fmla="*/ 0 h 52"/>
              <a:gd name="T47" fmla="*/ 54 w 54"/>
              <a:gd name="T48" fmla="*/ 52 h 5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4" h="52">
                <a:moveTo>
                  <a:pt x="0" y="27"/>
                </a:moveTo>
                <a:lnTo>
                  <a:pt x="3" y="14"/>
                </a:lnTo>
                <a:lnTo>
                  <a:pt x="11" y="4"/>
                </a:lnTo>
                <a:lnTo>
                  <a:pt x="20" y="0"/>
                </a:lnTo>
                <a:lnTo>
                  <a:pt x="33" y="0"/>
                </a:lnTo>
                <a:lnTo>
                  <a:pt x="44" y="4"/>
                </a:lnTo>
                <a:lnTo>
                  <a:pt x="51" y="14"/>
                </a:lnTo>
                <a:lnTo>
                  <a:pt x="54" y="27"/>
                </a:lnTo>
                <a:lnTo>
                  <a:pt x="51" y="38"/>
                </a:lnTo>
                <a:lnTo>
                  <a:pt x="44" y="48"/>
                </a:lnTo>
                <a:lnTo>
                  <a:pt x="33" y="52"/>
                </a:lnTo>
                <a:lnTo>
                  <a:pt x="20" y="52"/>
                </a:lnTo>
                <a:lnTo>
                  <a:pt x="11" y="48"/>
                </a:lnTo>
                <a:lnTo>
                  <a:pt x="3" y="38"/>
                </a:lnTo>
                <a:lnTo>
                  <a:pt x="0" y="27"/>
                </a:lnTo>
                <a:close/>
              </a:path>
            </a:pathLst>
          </a:custGeom>
          <a:solidFill>
            <a:srgbClr val="FF000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id-ID">
              <a:solidFill>
                <a:srgbClr val="000000"/>
              </a:solidFill>
            </a:endParaRPr>
          </a:p>
        </p:txBody>
      </p:sp>
      <p:grpSp>
        <p:nvGrpSpPr>
          <p:cNvPr id="43" name="Group 43"/>
          <p:cNvGrpSpPr>
            <a:grpSpLocks/>
          </p:cNvGrpSpPr>
          <p:nvPr/>
        </p:nvGrpSpPr>
        <p:grpSpPr bwMode="auto">
          <a:xfrm>
            <a:off x="1395474" y="2101850"/>
            <a:ext cx="1371600" cy="717550"/>
            <a:chOff x="624" y="1324"/>
            <a:chExt cx="864" cy="452"/>
          </a:xfrm>
        </p:grpSpPr>
        <p:sp>
          <p:nvSpPr>
            <p:cNvPr id="44" name="Rectangle 25"/>
            <p:cNvSpPr>
              <a:spLocks noChangeArrowheads="1"/>
            </p:cNvSpPr>
            <p:nvPr/>
          </p:nvSpPr>
          <p:spPr bwMode="auto">
            <a:xfrm>
              <a:off x="672" y="1324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0066FF"/>
                  </a:solidFill>
                </a:rPr>
                <a:t>K (1 , 2)</a:t>
              </a:r>
              <a:endParaRPr lang="en-GB" altLang="id-ID" sz="2000" b="1">
                <a:solidFill>
                  <a:srgbClr val="0066FF"/>
                </a:solidFill>
              </a:endParaRPr>
            </a:p>
          </p:txBody>
        </p:sp>
        <p:sp>
          <p:nvSpPr>
            <p:cNvPr id="45" name="Rectangle 26"/>
            <p:cNvSpPr>
              <a:spLocks noChangeArrowheads="1"/>
            </p:cNvSpPr>
            <p:nvPr/>
          </p:nvSpPr>
          <p:spPr bwMode="auto">
            <a:xfrm>
              <a:off x="624" y="1526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0066FF"/>
                  </a:solidFill>
                </a:rPr>
                <a:t>Z</a:t>
              </a:r>
              <a:r>
                <a:rPr lang="en-US" altLang="id-ID" sz="2000" b="1" baseline="-25000">
                  <a:solidFill>
                    <a:srgbClr val="0066FF"/>
                  </a:solidFill>
                </a:rPr>
                <a:t>6</a:t>
              </a:r>
              <a:r>
                <a:rPr lang="en-US" altLang="id-ID" sz="2000" b="1">
                  <a:solidFill>
                    <a:srgbClr val="0066FF"/>
                  </a:solidFill>
                </a:rPr>
                <a:t>* = 11</a:t>
              </a:r>
              <a:endParaRPr lang="en-GB" altLang="id-ID" sz="2000" b="1">
                <a:solidFill>
                  <a:srgbClr val="0066FF"/>
                </a:solidFill>
              </a:endParaRPr>
            </a:p>
          </p:txBody>
        </p:sp>
      </p:grpSp>
      <p:sp>
        <p:nvSpPr>
          <p:cNvPr id="46" name="Freeform 36"/>
          <p:cNvSpPr>
            <a:spLocks/>
          </p:cNvSpPr>
          <p:nvPr/>
        </p:nvSpPr>
        <p:spPr bwMode="auto">
          <a:xfrm>
            <a:off x="6399275" y="4740275"/>
            <a:ext cx="85725" cy="82550"/>
          </a:xfrm>
          <a:custGeom>
            <a:avLst/>
            <a:gdLst>
              <a:gd name="T0" fmla="*/ 0 w 54"/>
              <a:gd name="T1" fmla="*/ 68043430 h 52"/>
              <a:gd name="T2" fmla="*/ 7561263 w 54"/>
              <a:gd name="T3" fmla="*/ 35282190 h 52"/>
              <a:gd name="T4" fmla="*/ 27722517 w 54"/>
              <a:gd name="T5" fmla="*/ 10080625 h 52"/>
              <a:gd name="T6" fmla="*/ 50403123 w 54"/>
              <a:gd name="T7" fmla="*/ 0 h 52"/>
              <a:gd name="T8" fmla="*/ 83165951 w 54"/>
              <a:gd name="T9" fmla="*/ 0 h 52"/>
              <a:gd name="T10" fmla="*/ 110886893 w 54"/>
              <a:gd name="T11" fmla="*/ 10080625 h 52"/>
              <a:gd name="T12" fmla="*/ 128528776 w 54"/>
              <a:gd name="T13" fmla="*/ 35282190 h 52"/>
              <a:gd name="T14" fmla="*/ 136088449 w 54"/>
              <a:gd name="T15" fmla="*/ 68043430 h 52"/>
              <a:gd name="T16" fmla="*/ 128528776 w 54"/>
              <a:gd name="T17" fmla="*/ 95765934 h 52"/>
              <a:gd name="T18" fmla="*/ 110886893 w 54"/>
              <a:gd name="T19" fmla="*/ 120967514 h 52"/>
              <a:gd name="T20" fmla="*/ 83165951 w 54"/>
              <a:gd name="T21" fmla="*/ 131048136 h 52"/>
              <a:gd name="T22" fmla="*/ 50403123 w 54"/>
              <a:gd name="T23" fmla="*/ 131048136 h 52"/>
              <a:gd name="T24" fmla="*/ 27722517 w 54"/>
              <a:gd name="T25" fmla="*/ 120967514 h 52"/>
              <a:gd name="T26" fmla="*/ 7561263 w 54"/>
              <a:gd name="T27" fmla="*/ 95765934 h 52"/>
              <a:gd name="T28" fmla="*/ 0 w 54"/>
              <a:gd name="T29" fmla="*/ 68043430 h 5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4"/>
              <a:gd name="T46" fmla="*/ 0 h 52"/>
              <a:gd name="T47" fmla="*/ 54 w 54"/>
              <a:gd name="T48" fmla="*/ 52 h 52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4" h="52">
                <a:moveTo>
                  <a:pt x="0" y="27"/>
                </a:moveTo>
                <a:lnTo>
                  <a:pt x="3" y="14"/>
                </a:lnTo>
                <a:lnTo>
                  <a:pt x="11" y="4"/>
                </a:lnTo>
                <a:lnTo>
                  <a:pt x="20" y="0"/>
                </a:lnTo>
                <a:lnTo>
                  <a:pt x="33" y="0"/>
                </a:lnTo>
                <a:lnTo>
                  <a:pt x="44" y="4"/>
                </a:lnTo>
                <a:lnTo>
                  <a:pt x="51" y="14"/>
                </a:lnTo>
                <a:lnTo>
                  <a:pt x="54" y="27"/>
                </a:lnTo>
                <a:lnTo>
                  <a:pt x="51" y="38"/>
                </a:lnTo>
                <a:lnTo>
                  <a:pt x="44" y="48"/>
                </a:lnTo>
                <a:lnTo>
                  <a:pt x="33" y="52"/>
                </a:lnTo>
                <a:lnTo>
                  <a:pt x="20" y="52"/>
                </a:lnTo>
                <a:lnTo>
                  <a:pt x="11" y="48"/>
                </a:lnTo>
                <a:lnTo>
                  <a:pt x="3" y="38"/>
                </a:lnTo>
                <a:lnTo>
                  <a:pt x="0" y="27"/>
                </a:lnTo>
                <a:close/>
              </a:path>
            </a:pathLst>
          </a:custGeom>
          <a:solidFill>
            <a:srgbClr val="FF000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id-ID">
              <a:solidFill>
                <a:srgbClr val="000000"/>
              </a:solidFill>
            </a:endParaRPr>
          </a:p>
        </p:txBody>
      </p:sp>
      <p:sp>
        <p:nvSpPr>
          <p:cNvPr id="47" name="Line 37"/>
          <p:cNvSpPr>
            <a:spLocks noChangeShapeType="1"/>
          </p:cNvSpPr>
          <p:nvPr/>
        </p:nvSpPr>
        <p:spPr bwMode="auto">
          <a:xfrm>
            <a:off x="6348474" y="4800600"/>
            <a:ext cx="2057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8" name="Group 44"/>
          <p:cNvGrpSpPr>
            <a:grpSpLocks/>
          </p:cNvGrpSpPr>
          <p:nvPr/>
        </p:nvGrpSpPr>
        <p:grpSpPr bwMode="auto">
          <a:xfrm>
            <a:off x="1471674" y="5029200"/>
            <a:ext cx="1371600" cy="717550"/>
            <a:chOff x="672" y="3168"/>
            <a:chExt cx="864" cy="452"/>
          </a:xfrm>
        </p:grpSpPr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720" y="3168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0066FF"/>
                  </a:solidFill>
                </a:rPr>
                <a:t>A (0 , 3)</a:t>
              </a:r>
              <a:endParaRPr lang="en-GB" altLang="id-ID" sz="2000" b="1">
                <a:solidFill>
                  <a:srgbClr val="0066FF"/>
                </a:solidFill>
              </a:endParaRPr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672" y="3370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id-ID" sz="2000" b="1">
                  <a:solidFill>
                    <a:srgbClr val="0066FF"/>
                  </a:solidFill>
                </a:rPr>
                <a:t>Z</a:t>
              </a:r>
              <a:r>
                <a:rPr lang="en-US" altLang="id-ID" sz="2000" b="1" baseline="-25000">
                  <a:solidFill>
                    <a:srgbClr val="0066FF"/>
                  </a:solidFill>
                </a:rPr>
                <a:t>7</a:t>
              </a:r>
              <a:r>
                <a:rPr lang="en-US" altLang="id-ID" sz="2000" b="1">
                  <a:solidFill>
                    <a:srgbClr val="0066FF"/>
                  </a:solidFill>
                </a:rPr>
                <a:t>* = 12</a:t>
              </a:r>
              <a:endParaRPr lang="en-GB" altLang="id-ID" sz="2000" b="1">
                <a:solidFill>
                  <a:srgbClr val="0066FF"/>
                </a:solidFill>
              </a:endParaRPr>
            </a:p>
          </p:txBody>
        </p:sp>
      </p:grpSp>
      <p:sp>
        <p:nvSpPr>
          <p:cNvPr id="51" name="Text Box 40"/>
          <p:cNvSpPr txBox="1">
            <a:spLocks noChangeArrowheads="1"/>
          </p:cNvSpPr>
          <p:nvPr/>
        </p:nvSpPr>
        <p:spPr bwMode="auto">
          <a:xfrm>
            <a:off x="862075" y="1676400"/>
            <a:ext cx="1920875" cy="457200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FF66"/>
                </a:solidFill>
              </a:rPr>
              <a:t>batas bawah</a:t>
            </a:r>
            <a:endParaRPr lang="en-GB" altLang="id-ID">
              <a:solidFill>
                <a:srgbClr val="FFFF66"/>
              </a:solidFill>
            </a:endParaRPr>
          </a:p>
        </p:txBody>
      </p:sp>
      <p:sp>
        <p:nvSpPr>
          <p:cNvPr id="52" name="Text Box 41"/>
          <p:cNvSpPr txBox="1">
            <a:spLocks noChangeArrowheads="1"/>
          </p:cNvSpPr>
          <p:nvPr/>
        </p:nvSpPr>
        <p:spPr bwMode="auto">
          <a:xfrm>
            <a:off x="633475" y="5791201"/>
            <a:ext cx="2454275" cy="830997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FF00"/>
                </a:solidFill>
              </a:rPr>
              <a:t>batas bawah baru krn Z</a:t>
            </a:r>
            <a:r>
              <a:rPr lang="en-US" altLang="id-ID" baseline="-25000">
                <a:solidFill>
                  <a:srgbClr val="FFFF00"/>
                </a:solidFill>
              </a:rPr>
              <a:t>7</a:t>
            </a:r>
            <a:r>
              <a:rPr lang="en-US" altLang="id-ID">
                <a:solidFill>
                  <a:srgbClr val="FFFF00"/>
                </a:solidFill>
              </a:rPr>
              <a:t>* &gt; Z</a:t>
            </a:r>
            <a:r>
              <a:rPr lang="en-US" altLang="id-ID" baseline="-25000">
                <a:solidFill>
                  <a:srgbClr val="FFFF00"/>
                </a:solidFill>
              </a:rPr>
              <a:t>6</a:t>
            </a:r>
            <a:r>
              <a:rPr lang="en-US" altLang="id-ID">
                <a:solidFill>
                  <a:srgbClr val="FFFF00"/>
                </a:solidFill>
              </a:rPr>
              <a:t>*</a:t>
            </a:r>
            <a:endParaRPr lang="en-GB" altLang="id-ID">
              <a:solidFill>
                <a:srgbClr val="FFFF00"/>
              </a:solidFill>
            </a:endParaRPr>
          </a:p>
        </p:txBody>
      </p:sp>
      <p:sp>
        <p:nvSpPr>
          <p:cNvPr id="53" name="Rounded Rectangular Callout 52"/>
          <p:cNvSpPr>
            <a:spLocks noChangeArrowheads="1"/>
          </p:cNvSpPr>
          <p:nvPr/>
        </p:nvSpPr>
        <p:spPr bwMode="auto">
          <a:xfrm>
            <a:off x="7601012" y="1211263"/>
            <a:ext cx="1657350" cy="1022350"/>
          </a:xfrm>
          <a:prstGeom prst="wedgeRoundRectCallout">
            <a:avLst>
              <a:gd name="adj1" fmla="val -79625"/>
              <a:gd name="adj2" fmla="val 101134"/>
              <a:gd name="adj3" fmla="val 16667"/>
            </a:avLst>
          </a:prstGeom>
          <a:solidFill>
            <a:srgbClr val="C197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800">
                <a:solidFill>
                  <a:srgbClr val="000000"/>
                </a:solidFill>
              </a:rPr>
              <a:t>Daerah Fisibel Node 6 berupa sebuah garis</a:t>
            </a:r>
          </a:p>
        </p:txBody>
      </p:sp>
      <p:grpSp>
        <p:nvGrpSpPr>
          <p:cNvPr id="54" name="Group 85"/>
          <p:cNvGrpSpPr>
            <a:grpSpLocks/>
          </p:cNvGrpSpPr>
          <p:nvPr/>
        </p:nvGrpSpPr>
        <p:grpSpPr bwMode="auto">
          <a:xfrm>
            <a:off x="5883338" y="3051176"/>
            <a:ext cx="3000375" cy="3427413"/>
            <a:chOff x="237742" y="3143069"/>
            <a:chExt cx="3000376" cy="3427417"/>
          </a:xfrm>
        </p:grpSpPr>
        <p:grpSp>
          <p:nvGrpSpPr>
            <p:cNvPr id="55" name="Group 53"/>
            <p:cNvGrpSpPr>
              <a:grpSpLocks/>
            </p:cNvGrpSpPr>
            <p:nvPr/>
          </p:nvGrpSpPr>
          <p:grpSpPr bwMode="auto">
            <a:xfrm>
              <a:off x="237740" y="3143072"/>
              <a:ext cx="3000376" cy="3427418"/>
              <a:chOff x="3168" y="1874"/>
              <a:chExt cx="1890" cy="2159"/>
            </a:xfrm>
          </p:grpSpPr>
          <p:graphicFrame>
            <p:nvGraphicFramePr>
              <p:cNvPr id="59" name="Object 55"/>
              <p:cNvGraphicFramePr>
                <a:graphicFrameLocks noChangeAspect="1"/>
              </p:cNvGraphicFramePr>
              <p:nvPr/>
            </p:nvGraphicFramePr>
            <p:xfrm>
              <a:off x="3522" y="2978"/>
              <a:ext cx="886" cy="8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678" name="Visio" r:id="rId11" imgW="1406312" imgH="1406340" progId="Visio.Drawing.11">
                      <p:embed/>
                    </p:oleObj>
                  </mc:Choice>
                  <mc:Fallback>
                    <p:oleObj name="Visio" r:id="rId11" imgW="1406312" imgH="1406340" progId="Visio.Drawing.11">
                      <p:embed/>
                      <p:pic>
                        <p:nvPicPr>
                          <p:cNvPr id="5122" name="Object 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22" y="2978"/>
                            <a:ext cx="886" cy="88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" name="Object 56"/>
              <p:cNvGraphicFramePr>
                <a:graphicFrameLocks noChangeAspect="1"/>
              </p:cNvGraphicFramePr>
              <p:nvPr/>
            </p:nvGraphicFramePr>
            <p:xfrm>
              <a:off x="3519" y="2978"/>
              <a:ext cx="465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679" name="VISIO" r:id="rId12" imgW="737640" imgH="516240" progId="Visio.Drawing.6">
                      <p:embed/>
                    </p:oleObj>
                  </mc:Choice>
                  <mc:Fallback>
                    <p:oleObj name="VISIO" r:id="rId12" imgW="737640" imgH="516240" progId="Visio.Drawing.6">
                      <p:embed/>
                      <p:pic>
                        <p:nvPicPr>
                          <p:cNvPr id="5123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9" y="2978"/>
                            <a:ext cx="465" cy="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" name="Object 57"/>
              <p:cNvGraphicFramePr>
                <a:graphicFrameLocks noChangeAspect="1"/>
              </p:cNvGraphicFramePr>
              <p:nvPr/>
            </p:nvGraphicFramePr>
            <p:xfrm>
              <a:off x="3434" y="3266"/>
              <a:ext cx="1510" cy="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680" name="Visio" r:id="rId13" imgW="2397340" imgH="59040" progId="Visio.Drawing.11">
                      <p:embed/>
                    </p:oleObj>
                  </mc:Choice>
                  <mc:Fallback>
                    <p:oleObj name="Visio" r:id="rId13" imgW="2397340" imgH="59040" progId="Visio.Drawing.11">
                      <p:embed/>
                      <p:pic>
                        <p:nvPicPr>
                          <p:cNvPr id="5124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4" y="3266"/>
                            <a:ext cx="1510" cy="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2" name="Object 58"/>
              <p:cNvGraphicFramePr>
                <a:graphicFrameLocks noChangeAspect="1"/>
              </p:cNvGraphicFramePr>
              <p:nvPr/>
            </p:nvGraphicFramePr>
            <p:xfrm>
              <a:off x="3956" y="3238"/>
              <a:ext cx="76" cy="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6681" name="VISIO" r:id="rId14" imgW="120240" imgH="120240" progId="Visio.Drawing.6">
                      <p:embed/>
                    </p:oleObj>
                  </mc:Choice>
                  <mc:Fallback>
                    <p:oleObj name="VISIO" r:id="rId14" imgW="120240" imgH="120240" progId="Visio.Drawing.6">
                      <p:embed/>
                      <p:pic>
                        <p:nvPicPr>
                          <p:cNvPr id="5125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56" y="3238"/>
                            <a:ext cx="76" cy="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63" name="Group 40"/>
              <p:cNvGrpSpPr>
                <a:grpSpLocks/>
              </p:cNvGrpSpPr>
              <p:nvPr/>
            </p:nvGrpSpPr>
            <p:grpSpPr bwMode="auto">
              <a:xfrm>
                <a:off x="3168" y="1874"/>
                <a:ext cx="1890" cy="2159"/>
                <a:chOff x="3258" y="823"/>
                <a:chExt cx="1890" cy="2159"/>
              </a:xfrm>
            </p:grpSpPr>
            <p:sp>
              <p:nvSpPr>
                <p:cNvPr id="64" name="Rectangle 41"/>
                <p:cNvSpPr>
                  <a:spLocks noChangeArrowheads="1"/>
                </p:cNvSpPr>
                <p:nvPr/>
              </p:nvSpPr>
              <p:spPr bwMode="auto">
                <a:xfrm>
                  <a:off x="3258" y="1840"/>
                  <a:ext cx="341" cy="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600" b="1">
                      <a:solidFill>
                        <a:srgbClr val="000000"/>
                      </a:solidFill>
                    </a:rPr>
                    <a:t>A(0,3)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Rectangle 42"/>
                <p:cNvSpPr>
                  <a:spLocks noChangeArrowheads="1"/>
                </p:cNvSpPr>
                <p:nvPr/>
              </p:nvSpPr>
              <p:spPr bwMode="auto">
                <a:xfrm>
                  <a:off x="4839" y="2827"/>
                  <a:ext cx="160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600" b="1">
                      <a:solidFill>
                        <a:srgbClr val="000000"/>
                      </a:solidFill>
                    </a:rPr>
                    <a:t>4,5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ectangle 43"/>
                <p:cNvSpPr>
                  <a:spLocks noChangeArrowheads="1"/>
                </p:cNvSpPr>
                <p:nvPr/>
              </p:nvSpPr>
              <p:spPr bwMode="auto">
                <a:xfrm>
                  <a:off x="3517" y="973"/>
                  <a:ext cx="64" cy="1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600" b="1">
                      <a:solidFill>
                        <a:srgbClr val="000000"/>
                      </a:solidFill>
                    </a:rPr>
                    <a:t>6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7" name="Rectangle 44"/>
                <p:cNvSpPr>
                  <a:spLocks noChangeArrowheads="1"/>
                </p:cNvSpPr>
                <p:nvPr/>
              </p:nvSpPr>
              <p:spPr bwMode="auto">
                <a:xfrm>
                  <a:off x="3509" y="2766"/>
                  <a:ext cx="112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800" b="1">
                      <a:solidFill>
                        <a:srgbClr val="000000"/>
                      </a:solidFill>
                    </a:rPr>
                    <a:t>O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" name="Rectangle 45"/>
                <p:cNvSpPr>
                  <a:spLocks noChangeArrowheads="1"/>
                </p:cNvSpPr>
                <p:nvPr/>
              </p:nvSpPr>
              <p:spPr bwMode="auto">
                <a:xfrm>
                  <a:off x="4301" y="2827"/>
                  <a:ext cx="374" cy="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altLang="id-ID" sz="1600" b="1">
                      <a:solidFill>
                        <a:srgbClr val="000000"/>
                      </a:solidFill>
                    </a:rPr>
                    <a:t>D (3,0)</a:t>
                  </a:r>
                  <a:endParaRPr lang="en-GB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" name="Line 46"/>
                <p:cNvSpPr>
                  <a:spLocks noChangeShapeType="1"/>
                </p:cNvSpPr>
                <p:nvPr/>
              </p:nvSpPr>
              <p:spPr bwMode="auto">
                <a:xfrm flipH="1" flipV="1">
                  <a:off x="3550" y="922"/>
                  <a:ext cx="1009" cy="202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0" name="Line 47"/>
                <p:cNvSpPr>
                  <a:spLocks noChangeShapeType="1"/>
                </p:cNvSpPr>
                <p:nvPr/>
              </p:nvSpPr>
              <p:spPr bwMode="auto">
                <a:xfrm flipH="1" flipV="1">
                  <a:off x="3550" y="1879"/>
                  <a:ext cx="1476" cy="99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3622" y="2797"/>
                  <a:ext cx="1444" cy="1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2" name="Freeform 49"/>
                <p:cNvSpPr>
                  <a:spLocks/>
                </p:cNvSpPr>
                <p:nvPr/>
              </p:nvSpPr>
              <p:spPr bwMode="auto">
                <a:xfrm>
                  <a:off x="5058" y="2768"/>
                  <a:ext cx="90" cy="59"/>
                </a:xfrm>
                <a:custGeom>
                  <a:avLst/>
                  <a:gdLst>
                    <a:gd name="T0" fmla="*/ 0 w 90"/>
                    <a:gd name="T1" fmla="*/ 0 h 59"/>
                    <a:gd name="T2" fmla="*/ 90 w 90"/>
                    <a:gd name="T3" fmla="*/ 29 h 59"/>
                    <a:gd name="T4" fmla="*/ 0 w 90"/>
                    <a:gd name="T5" fmla="*/ 59 h 59"/>
                    <a:gd name="T6" fmla="*/ 0 w 90"/>
                    <a:gd name="T7" fmla="*/ 0 h 5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0"/>
                    <a:gd name="T13" fmla="*/ 0 h 59"/>
                    <a:gd name="T14" fmla="*/ 90 w 90"/>
                    <a:gd name="T15" fmla="*/ 59 h 5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0" h="59">
                      <a:moveTo>
                        <a:pt x="0" y="0"/>
                      </a:moveTo>
                      <a:lnTo>
                        <a:pt x="90" y="29"/>
                      </a:lnTo>
                      <a:lnTo>
                        <a:pt x="0" y="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id-ID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Line 50"/>
                <p:cNvSpPr>
                  <a:spLocks noChangeShapeType="1"/>
                </p:cNvSpPr>
                <p:nvPr/>
              </p:nvSpPr>
              <p:spPr bwMode="auto">
                <a:xfrm>
                  <a:off x="3622" y="906"/>
                  <a:ext cx="1" cy="1892"/>
                </a:xfrm>
                <a:prstGeom prst="line">
                  <a:avLst/>
                </a:prstGeom>
                <a:noFill/>
                <a:ln w="158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id-ID" sz="2400">
                    <a:solidFill>
                      <a:srgbClr val="00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4" name="Freeform 51"/>
                <p:cNvSpPr>
                  <a:spLocks/>
                </p:cNvSpPr>
                <p:nvPr/>
              </p:nvSpPr>
              <p:spPr bwMode="auto">
                <a:xfrm>
                  <a:off x="3592" y="823"/>
                  <a:ext cx="59" cy="89"/>
                </a:xfrm>
                <a:custGeom>
                  <a:avLst/>
                  <a:gdLst>
                    <a:gd name="T0" fmla="*/ 0 w 59"/>
                    <a:gd name="T1" fmla="*/ 89 h 89"/>
                    <a:gd name="T2" fmla="*/ 29 w 59"/>
                    <a:gd name="T3" fmla="*/ 0 h 89"/>
                    <a:gd name="T4" fmla="*/ 59 w 59"/>
                    <a:gd name="T5" fmla="*/ 89 h 89"/>
                    <a:gd name="T6" fmla="*/ 0 w 59"/>
                    <a:gd name="T7" fmla="*/ 89 h 8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9"/>
                    <a:gd name="T13" fmla="*/ 0 h 89"/>
                    <a:gd name="T14" fmla="*/ 59 w 59"/>
                    <a:gd name="T15" fmla="*/ 89 h 8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9" h="89">
                      <a:moveTo>
                        <a:pt x="0" y="89"/>
                      </a:moveTo>
                      <a:lnTo>
                        <a:pt x="29" y="0"/>
                      </a:lnTo>
                      <a:lnTo>
                        <a:pt x="59" y="89"/>
                      </a:lnTo>
                      <a:lnTo>
                        <a:pt x="0" y="8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id-ID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56" name="Freeform 35"/>
            <p:cNvSpPr>
              <a:spLocks/>
            </p:cNvSpPr>
            <p:nvPr/>
          </p:nvSpPr>
          <p:spPr bwMode="auto">
            <a:xfrm>
              <a:off x="825482" y="4902451"/>
              <a:ext cx="439737" cy="473075"/>
            </a:xfrm>
            <a:custGeom>
              <a:avLst/>
              <a:gdLst>
                <a:gd name="T0" fmla="*/ 0 w 277"/>
                <a:gd name="T1" fmla="*/ 0 h 298"/>
                <a:gd name="T2" fmla="*/ 0 w 277"/>
                <a:gd name="T3" fmla="*/ 751006453 h 298"/>
                <a:gd name="T4" fmla="*/ 698081585 w 277"/>
                <a:gd name="T5" fmla="*/ 751006453 h 298"/>
                <a:gd name="T6" fmla="*/ 698081585 w 277"/>
                <a:gd name="T7" fmla="*/ 481349051 h 298"/>
                <a:gd name="T8" fmla="*/ 0 w 277"/>
                <a:gd name="T9" fmla="*/ 0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"/>
                <a:gd name="T16" fmla="*/ 0 h 298"/>
                <a:gd name="T17" fmla="*/ 277 w 277"/>
                <a:gd name="T18" fmla="*/ 298 h 2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" h="298">
                  <a:moveTo>
                    <a:pt x="0" y="0"/>
                  </a:moveTo>
                  <a:lnTo>
                    <a:pt x="0" y="298"/>
                  </a:lnTo>
                  <a:lnTo>
                    <a:pt x="277" y="298"/>
                  </a:lnTo>
                  <a:lnTo>
                    <a:pt x="277" y="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id-ID">
                <a:solidFill>
                  <a:srgbClr val="000000"/>
                </a:solidFill>
              </a:endParaRPr>
            </a:p>
          </p:txBody>
        </p:sp>
        <p:sp>
          <p:nvSpPr>
            <p:cNvPr id="57" name="Line 36"/>
            <p:cNvSpPr>
              <a:spLocks noChangeShapeType="1"/>
            </p:cNvSpPr>
            <p:nvPr/>
          </p:nvSpPr>
          <p:spPr bwMode="auto">
            <a:xfrm>
              <a:off x="1263632" y="3607051"/>
              <a:ext cx="1587" cy="2803525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id-ID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Freeform 38"/>
            <p:cNvSpPr>
              <a:spLocks/>
            </p:cNvSpPr>
            <p:nvPr/>
          </p:nvSpPr>
          <p:spPr bwMode="auto">
            <a:xfrm>
              <a:off x="1212832" y="5162801"/>
              <a:ext cx="85725" cy="82550"/>
            </a:xfrm>
            <a:custGeom>
              <a:avLst/>
              <a:gdLst>
                <a:gd name="T0" fmla="*/ 0 w 54"/>
                <a:gd name="T1" fmla="*/ 68043430 h 52"/>
                <a:gd name="T2" fmla="*/ 7561263 w 54"/>
                <a:gd name="T3" fmla="*/ 35282190 h 52"/>
                <a:gd name="T4" fmla="*/ 27722517 w 54"/>
                <a:gd name="T5" fmla="*/ 10080625 h 52"/>
                <a:gd name="T6" fmla="*/ 50403123 w 54"/>
                <a:gd name="T7" fmla="*/ 0 h 52"/>
                <a:gd name="T8" fmla="*/ 83165951 w 54"/>
                <a:gd name="T9" fmla="*/ 0 h 52"/>
                <a:gd name="T10" fmla="*/ 110886893 w 54"/>
                <a:gd name="T11" fmla="*/ 10080625 h 52"/>
                <a:gd name="T12" fmla="*/ 128528776 w 54"/>
                <a:gd name="T13" fmla="*/ 35282190 h 52"/>
                <a:gd name="T14" fmla="*/ 136088449 w 54"/>
                <a:gd name="T15" fmla="*/ 68043430 h 52"/>
                <a:gd name="T16" fmla="*/ 128528776 w 54"/>
                <a:gd name="T17" fmla="*/ 95765934 h 52"/>
                <a:gd name="T18" fmla="*/ 110886893 w 54"/>
                <a:gd name="T19" fmla="*/ 120967514 h 52"/>
                <a:gd name="T20" fmla="*/ 83165951 w 54"/>
                <a:gd name="T21" fmla="*/ 131048136 h 52"/>
                <a:gd name="T22" fmla="*/ 50403123 w 54"/>
                <a:gd name="T23" fmla="*/ 131048136 h 52"/>
                <a:gd name="T24" fmla="*/ 27722517 w 54"/>
                <a:gd name="T25" fmla="*/ 120967514 h 52"/>
                <a:gd name="T26" fmla="*/ 7561263 w 54"/>
                <a:gd name="T27" fmla="*/ 95765934 h 52"/>
                <a:gd name="T28" fmla="*/ 0 w 54"/>
                <a:gd name="T29" fmla="*/ 68043430 h 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4"/>
                <a:gd name="T46" fmla="*/ 0 h 52"/>
                <a:gd name="T47" fmla="*/ 54 w 54"/>
                <a:gd name="T48" fmla="*/ 52 h 5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4" h="52">
                  <a:moveTo>
                    <a:pt x="0" y="27"/>
                  </a:moveTo>
                  <a:lnTo>
                    <a:pt x="3" y="14"/>
                  </a:lnTo>
                  <a:lnTo>
                    <a:pt x="11" y="4"/>
                  </a:lnTo>
                  <a:lnTo>
                    <a:pt x="20" y="0"/>
                  </a:lnTo>
                  <a:lnTo>
                    <a:pt x="33" y="0"/>
                  </a:lnTo>
                  <a:lnTo>
                    <a:pt x="44" y="4"/>
                  </a:lnTo>
                  <a:lnTo>
                    <a:pt x="51" y="14"/>
                  </a:lnTo>
                  <a:lnTo>
                    <a:pt x="54" y="27"/>
                  </a:lnTo>
                  <a:lnTo>
                    <a:pt x="51" y="38"/>
                  </a:lnTo>
                  <a:lnTo>
                    <a:pt x="44" y="48"/>
                  </a:lnTo>
                  <a:lnTo>
                    <a:pt x="33" y="52"/>
                  </a:lnTo>
                  <a:lnTo>
                    <a:pt x="20" y="52"/>
                  </a:lnTo>
                  <a:lnTo>
                    <a:pt x="11" y="48"/>
                  </a:lnTo>
                  <a:lnTo>
                    <a:pt x="3" y="38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FF000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id-ID">
                <a:solidFill>
                  <a:srgbClr val="000000"/>
                </a:solidFill>
              </a:endParaRPr>
            </a:p>
          </p:txBody>
        </p:sp>
      </p:grpSp>
      <p:sp>
        <p:nvSpPr>
          <p:cNvPr id="75" name="Rounded Rectangular Callout 74"/>
          <p:cNvSpPr>
            <a:spLocks noChangeArrowheads="1"/>
          </p:cNvSpPr>
          <p:nvPr/>
        </p:nvSpPr>
        <p:spPr bwMode="auto">
          <a:xfrm>
            <a:off x="7656574" y="4532313"/>
            <a:ext cx="1735138" cy="1022350"/>
          </a:xfrm>
          <a:prstGeom prst="wedgeRoundRectCallout">
            <a:avLst>
              <a:gd name="adj1" fmla="val -115014"/>
              <a:gd name="adj2" fmla="val -24713"/>
              <a:gd name="adj3" fmla="val 16667"/>
            </a:avLst>
          </a:prstGeom>
          <a:solidFill>
            <a:srgbClr val="FFAFA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800">
                <a:solidFill>
                  <a:srgbClr val="000000"/>
                </a:solidFill>
              </a:rPr>
              <a:t>Daerah Fisibel Node 7 berupa sebuah titik</a:t>
            </a:r>
          </a:p>
        </p:txBody>
      </p:sp>
    </p:spTree>
    <p:extLst>
      <p:ext uri="{BB962C8B-B14F-4D97-AF65-F5344CB8AC3E}">
        <p14:creationId xmlns:p14="http://schemas.microsoft.com/office/powerpoint/2010/main" val="230122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 autoUpdateAnimBg="0"/>
      <p:bldP spid="27" grpId="0" animBg="1" autoUpdateAnimBg="0"/>
      <p:bldP spid="34" grpId="0" build="p" autoUpdateAnimBg="0"/>
      <p:bldP spid="39" grpId="0" build="p" autoUpdateAnimBg="0"/>
      <p:bldP spid="41" grpId="0" autoUpdateAnimBg="0"/>
      <p:bldP spid="42" grpId="0" animBg="1"/>
      <p:bldP spid="46" grpId="0" animBg="1"/>
      <p:bldP spid="51" grpId="0" animBg="1" autoUpdateAnimBg="0"/>
      <p:bldP spid="52" grpId="0" animBg="1" autoUpdateAnimBg="0"/>
      <p:bldP spid="53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8"/>
          <p:cNvGrpSpPr>
            <a:grpSpLocks/>
          </p:cNvGrpSpPr>
          <p:nvPr/>
        </p:nvGrpSpPr>
        <p:grpSpPr bwMode="auto">
          <a:xfrm>
            <a:off x="4785815" y="2468563"/>
            <a:ext cx="1524001" cy="906462"/>
            <a:chOff x="2880" y="1555"/>
            <a:chExt cx="960" cy="571"/>
          </a:xfrm>
        </p:grpSpPr>
        <p:cxnSp>
          <p:nvCxnSpPr>
            <p:cNvPr id="5" name="AutoShape 5"/>
            <p:cNvCxnSpPr>
              <a:cxnSpLocks noChangeShapeType="1"/>
              <a:stCxn id="28" idx="6"/>
              <a:endCxn id="12" idx="3"/>
            </p:cNvCxnSpPr>
            <p:nvPr/>
          </p:nvCxnSpPr>
          <p:spPr bwMode="auto">
            <a:xfrm flipV="1">
              <a:off x="2880" y="1555"/>
              <a:ext cx="817" cy="57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3264" y="1718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 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89"/>
          <p:cNvGrpSpPr>
            <a:grpSpLocks/>
          </p:cNvGrpSpPr>
          <p:nvPr/>
        </p:nvGrpSpPr>
        <p:grpSpPr bwMode="auto">
          <a:xfrm>
            <a:off x="4785815" y="3375026"/>
            <a:ext cx="1524001" cy="925513"/>
            <a:chOff x="2880" y="2126"/>
            <a:chExt cx="960" cy="583"/>
          </a:xfrm>
        </p:grpSpPr>
        <p:cxnSp>
          <p:nvCxnSpPr>
            <p:cNvPr id="8" name="AutoShape 6"/>
            <p:cNvCxnSpPr>
              <a:cxnSpLocks noChangeShapeType="1"/>
              <a:stCxn id="28" idx="6"/>
              <a:endCxn id="16" idx="1"/>
            </p:cNvCxnSpPr>
            <p:nvPr/>
          </p:nvCxnSpPr>
          <p:spPr bwMode="auto">
            <a:xfrm>
              <a:off x="2880" y="2126"/>
              <a:ext cx="865" cy="583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264" y="2256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 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0" name="Rectangle 10"/>
          <p:cNvSpPr txBox="1">
            <a:spLocks noChangeArrowheads="1"/>
          </p:cNvSpPr>
          <p:nvPr/>
        </p:nvSpPr>
        <p:spPr bwMode="auto">
          <a:xfrm>
            <a:off x="213812" y="4572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Contoh 4.3</a:t>
            </a:r>
            <a:b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2800" b="1" kern="0">
                <a:solidFill>
                  <a:srgbClr val="FF0000"/>
                </a:solidFill>
                <a:latin typeface="Arial" panose="020B0604020202020204" pitchFamily="34" charset="0"/>
              </a:rPr>
              <a:t> Program Bilangan Bulat – Metode Cabang-Batas (8)</a:t>
            </a:r>
            <a:endParaRPr lang="en-GB" altLang="id-ID" sz="28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Group 86"/>
          <p:cNvGrpSpPr>
            <a:grpSpLocks/>
          </p:cNvGrpSpPr>
          <p:nvPr/>
        </p:nvGrpSpPr>
        <p:grpSpPr bwMode="auto">
          <a:xfrm>
            <a:off x="6005012" y="1676400"/>
            <a:ext cx="1905000" cy="869950"/>
            <a:chOff x="3648" y="1056"/>
            <a:chExt cx="1200" cy="548"/>
          </a:xfrm>
        </p:grpSpPr>
        <p:sp>
          <p:nvSpPr>
            <p:cNvPr id="12" name="Oval 3"/>
            <p:cNvSpPr>
              <a:spLocks noChangeArrowheads="1"/>
            </p:cNvSpPr>
            <p:nvPr/>
          </p:nvSpPr>
          <p:spPr bwMode="auto">
            <a:xfrm>
              <a:off x="3648" y="1268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6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" name="Rectangle 21"/>
            <p:cNvSpPr>
              <a:spLocks noChangeArrowheads="1"/>
            </p:cNvSpPr>
            <p:nvPr/>
          </p:nvSpPr>
          <p:spPr bwMode="auto">
            <a:xfrm>
              <a:off x="4032" y="1056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K (1 , 2)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22"/>
            <p:cNvSpPr>
              <a:spLocks noChangeArrowheads="1"/>
            </p:cNvSpPr>
            <p:nvPr/>
          </p:nvSpPr>
          <p:spPr bwMode="auto">
            <a:xfrm>
              <a:off x="4032" y="125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6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" name="Group 87"/>
          <p:cNvGrpSpPr>
            <a:grpSpLocks/>
          </p:cNvGrpSpPr>
          <p:nvPr/>
        </p:nvGrpSpPr>
        <p:grpSpPr bwMode="auto">
          <a:xfrm>
            <a:off x="6081212" y="3962400"/>
            <a:ext cx="1905000" cy="793750"/>
            <a:chOff x="3696" y="2496"/>
            <a:chExt cx="1200" cy="500"/>
          </a:xfrm>
        </p:grpSpPr>
        <p:sp>
          <p:nvSpPr>
            <p:cNvPr id="16" name="Oval 4"/>
            <p:cNvSpPr>
              <a:spLocks noChangeArrowheads="1"/>
            </p:cNvSpPr>
            <p:nvPr/>
          </p:nvSpPr>
          <p:spPr bwMode="auto">
            <a:xfrm>
              <a:off x="3696" y="2660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7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auto">
            <a:xfrm>
              <a:off x="4080" y="2496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A (0 , 3)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>
              <a:off x="4080" y="269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7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66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6614613" y="2438400"/>
            <a:ext cx="1768475" cy="457200"/>
          </a:xfrm>
          <a:prstGeom prst="rect">
            <a:avLst/>
          </a:prstGeom>
          <a:solidFill>
            <a:srgbClr val="00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Times New Roman" panose="02020603050405020304" pitchFamily="18" charset="0"/>
              </a:rPr>
              <a:t>batas bawah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0" name="Text Box 32"/>
          <p:cNvSpPr txBox="1">
            <a:spLocks noChangeArrowheads="1"/>
          </p:cNvSpPr>
          <p:nvPr/>
        </p:nvSpPr>
        <p:spPr bwMode="auto">
          <a:xfrm>
            <a:off x="5243012" y="4800601"/>
            <a:ext cx="3962400" cy="1006475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batas bawah baru krn Z</a:t>
            </a:r>
            <a:r>
              <a:rPr kumimoji="0" lang="en-US" altLang="id-ID" sz="2000" b="1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7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* &gt; Z</a:t>
            </a:r>
            <a:r>
              <a:rPr kumimoji="0" lang="en-US" altLang="id-ID" sz="2000" b="1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6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*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Semua node dengan nilai fs &lt; Z</a:t>
            </a:r>
            <a:r>
              <a:rPr kumimoji="0" lang="en-US" altLang="id-ID" sz="2000" b="1" i="0" u="none" strike="noStrike" kern="0" cap="none" spc="0" normalizeH="0" baseline="-2500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7</a:t>
            </a:r>
            <a:r>
              <a:rPr kumimoji="0" lang="en-US" altLang="id-ID" sz="20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* diabaikan</a:t>
            </a:r>
            <a:endParaRPr kumimoji="0" lang="en-GB" altLang="id-ID" sz="20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21" name="Group 90"/>
          <p:cNvGrpSpPr>
            <a:grpSpLocks/>
          </p:cNvGrpSpPr>
          <p:nvPr/>
        </p:nvGrpSpPr>
        <p:grpSpPr bwMode="auto">
          <a:xfrm>
            <a:off x="3261812" y="3581400"/>
            <a:ext cx="1295400" cy="1028700"/>
            <a:chOff x="1920" y="2256"/>
            <a:chExt cx="816" cy="648"/>
          </a:xfrm>
        </p:grpSpPr>
        <p:cxnSp>
          <p:nvCxnSpPr>
            <p:cNvPr id="22" name="AutoShape 35"/>
            <p:cNvCxnSpPr>
              <a:cxnSpLocks noChangeShapeType="1"/>
            </p:cNvCxnSpPr>
            <p:nvPr/>
          </p:nvCxnSpPr>
          <p:spPr bwMode="auto">
            <a:xfrm flipV="1">
              <a:off x="1920" y="2256"/>
              <a:ext cx="672" cy="648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Rectangle 36"/>
            <p:cNvSpPr>
              <a:spLocks noChangeArrowheads="1"/>
            </p:cNvSpPr>
            <p:nvPr/>
          </p:nvSpPr>
          <p:spPr bwMode="auto">
            <a:xfrm>
              <a:off x="2224" y="2448"/>
              <a:ext cx="5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 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" name="Group 91"/>
          <p:cNvGrpSpPr>
            <a:grpSpLocks/>
          </p:cNvGrpSpPr>
          <p:nvPr/>
        </p:nvGrpSpPr>
        <p:grpSpPr bwMode="auto">
          <a:xfrm>
            <a:off x="3261812" y="4610100"/>
            <a:ext cx="1371600" cy="1257300"/>
            <a:chOff x="1920" y="2904"/>
            <a:chExt cx="864" cy="792"/>
          </a:xfrm>
        </p:grpSpPr>
        <p:cxnSp>
          <p:nvCxnSpPr>
            <p:cNvPr id="25" name="AutoShape 38"/>
            <p:cNvCxnSpPr>
              <a:cxnSpLocks noChangeShapeType="1"/>
            </p:cNvCxnSpPr>
            <p:nvPr/>
          </p:nvCxnSpPr>
          <p:spPr bwMode="auto">
            <a:xfrm>
              <a:off x="1920" y="2904"/>
              <a:ext cx="672" cy="792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208" y="3085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 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" name="Group 84"/>
          <p:cNvGrpSpPr>
            <a:grpSpLocks/>
          </p:cNvGrpSpPr>
          <p:nvPr/>
        </p:nvGrpSpPr>
        <p:grpSpPr bwMode="auto">
          <a:xfrm>
            <a:off x="3719012" y="2422525"/>
            <a:ext cx="1524000" cy="1219200"/>
            <a:chOff x="2208" y="1526"/>
            <a:chExt cx="960" cy="768"/>
          </a:xfrm>
        </p:grpSpPr>
        <p:sp>
          <p:nvSpPr>
            <p:cNvPr id="28" name="Oval 41"/>
            <p:cNvSpPr>
              <a:spLocks noChangeArrowheads="1"/>
            </p:cNvSpPr>
            <p:nvPr/>
          </p:nvSpPr>
          <p:spPr bwMode="auto">
            <a:xfrm>
              <a:off x="2544" y="1958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9" name="Rectangle 42"/>
            <p:cNvSpPr>
              <a:spLocks noChangeArrowheads="1"/>
            </p:cNvSpPr>
            <p:nvPr/>
          </p:nvSpPr>
          <p:spPr bwMode="auto">
            <a:xfrm>
              <a:off x="2304" y="1526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J (1 , 7/3)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2208" y="1728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12.33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" name="Group 83"/>
          <p:cNvGrpSpPr>
            <a:grpSpLocks/>
          </p:cNvGrpSpPr>
          <p:nvPr/>
        </p:nvGrpSpPr>
        <p:grpSpPr bwMode="auto">
          <a:xfrm>
            <a:off x="3642812" y="5622926"/>
            <a:ext cx="1524000" cy="1006475"/>
            <a:chOff x="2160" y="3542"/>
            <a:chExt cx="960" cy="634"/>
          </a:xfrm>
        </p:grpSpPr>
        <p:sp>
          <p:nvSpPr>
            <p:cNvPr id="32" name="Oval 45"/>
            <p:cNvSpPr>
              <a:spLocks noChangeArrowheads="1"/>
            </p:cNvSpPr>
            <p:nvPr/>
          </p:nvSpPr>
          <p:spPr bwMode="auto">
            <a:xfrm>
              <a:off x="2544" y="3590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pSp>
          <p:nvGrpSpPr>
            <p:cNvPr id="33" name="Group 77"/>
            <p:cNvGrpSpPr>
              <a:grpSpLocks/>
            </p:cNvGrpSpPr>
            <p:nvPr/>
          </p:nvGrpSpPr>
          <p:grpSpPr bwMode="auto">
            <a:xfrm>
              <a:off x="2160" y="3542"/>
              <a:ext cx="960" cy="634"/>
              <a:chOff x="2592" y="3542"/>
              <a:chExt cx="960" cy="634"/>
            </a:xfrm>
          </p:grpSpPr>
          <p:sp>
            <p:nvSpPr>
              <p:cNvPr id="34" name="Rectangle 46"/>
              <p:cNvSpPr>
                <a:spLocks noChangeArrowheads="1"/>
              </p:cNvSpPr>
              <p:nvPr/>
            </p:nvSpPr>
            <p:spPr bwMode="auto">
              <a:xfrm>
                <a:off x="2592" y="3926"/>
                <a:ext cx="96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tidak fisibel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" name="Group 47"/>
              <p:cNvGrpSpPr>
                <a:grpSpLocks/>
              </p:cNvGrpSpPr>
              <p:nvPr/>
            </p:nvGrpSpPr>
            <p:grpSpPr bwMode="auto">
              <a:xfrm>
                <a:off x="2976" y="3542"/>
                <a:ext cx="336" cy="432"/>
                <a:chOff x="1296" y="2928"/>
                <a:chExt cx="336" cy="432"/>
              </a:xfrm>
            </p:grpSpPr>
            <p:sp>
              <p:nvSpPr>
                <p:cNvPr id="36" name="Line 48"/>
                <p:cNvSpPr>
                  <a:spLocks noChangeShapeType="1"/>
                </p:cNvSpPr>
                <p:nvPr/>
              </p:nvSpPr>
              <p:spPr bwMode="auto">
                <a:xfrm>
                  <a:off x="1344" y="2928"/>
                  <a:ext cx="240" cy="43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296" y="2976"/>
                  <a:ext cx="336" cy="33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38" name="Group 81"/>
          <p:cNvGrpSpPr>
            <a:grpSpLocks/>
          </p:cNvGrpSpPr>
          <p:nvPr/>
        </p:nvGrpSpPr>
        <p:grpSpPr bwMode="auto">
          <a:xfrm>
            <a:off x="290012" y="3062289"/>
            <a:ext cx="1752600" cy="1296987"/>
            <a:chOff x="48" y="1929"/>
            <a:chExt cx="1104" cy="817"/>
          </a:xfrm>
        </p:grpSpPr>
        <p:sp>
          <p:nvSpPr>
            <p:cNvPr id="39" name="Oval 51"/>
            <p:cNvSpPr>
              <a:spLocks noChangeArrowheads="1"/>
            </p:cNvSpPr>
            <p:nvPr/>
          </p:nvSpPr>
          <p:spPr bwMode="auto">
            <a:xfrm>
              <a:off x="384" y="1929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0" name="Rectangle 52"/>
            <p:cNvSpPr>
              <a:spLocks noChangeArrowheads="1"/>
            </p:cNvSpPr>
            <p:nvPr/>
          </p:nvSpPr>
          <p:spPr bwMode="auto">
            <a:xfrm>
              <a:off x="48" y="2304"/>
              <a:ext cx="11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E (2.25 , 1.5)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1" name="Rectangle 53"/>
            <p:cNvSpPr>
              <a:spLocks noChangeArrowheads="1"/>
            </p:cNvSpPr>
            <p:nvPr/>
          </p:nvSpPr>
          <p:spPr bwMode="auto">
            <a:xfrm>
              <a:off x="96" y="2496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12.75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2" name="Group 82"/>
          <p:cNvGrpSpPr>
            <a:grpSpLocks/>
          </p:cNvGrpSpPr>
          <p:nvPr/>
        </p:nvGrpSpPr>
        <p:grpSpPr bwMode="auto">
          <a:xfrm>
            <a:off x="2271212" y="4343401"/>
            <a:ext cx="1524000" cy="1235075"/>
            <a:chOff x="1296" y="2736"/>
            <a:chExt cx="960" cy="778"/>
          </a:xfrm>
        </p:grpSpPr>
        <p:sp>
          <p:nvSpPr>
            <p:cNvPr id="43" name="Rectangle 55"/>
            <p:cNvSpPr>
              <a:spLocks noChangeArrowheads="1"/>
            </p:cNvSpPr>
            <p:nvPr/>
          </p:nvSpPr>
          <p:spPr bwMode="auto">
            <a:xfrm>
              <a:off x="1296" y="3062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I (1.5 , 2)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56"/>
            <p:cNvSpPr>
              <a:spLocks noChangeArrowheads="1"/>
            </p:cNvSpPr>
            <p:nvPr/>
          </p:nvSpPr>
          <p:spPr bwMode="auto">
            <a:xfrm>
              <a:off x="1296" y="3264"/>
              <a:ext cx="9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12.5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5" name="Oval 57"/>
            <p:cNvSpPr>
              <a:spLocks noChangeArrowheads="1"/>
            </p:cNvSpPr>
            <p:nvPr/>
          </p:nvSpPr>
          <p:spPr bwMode="auto">
            <a:xfrm>
              <a:off x="1584" y="2736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6" name="Group 93"/>
          <p:cNvGrpSpPr>
            <a:grpSpLocks/>
          </p:cNvGrpSpPr>
          <p:nvPr/>
        </p:nvGrpSpPr>
        <p:grpSpPr bwMode="auto">
          <a:xfrm>
            <a:off x="1356812" y="2171700"/>
            <a:ext cx="1524000" cy="1157288"/>
            <a:chOff x="720" y="1368"/>
            <a:chExt cx="960" cy="729"/>
          </a:xfrm>
        </p:grpSpPr>
        <p:cxnSp>
          <p:nvCxnSpPr>
            <p:cNvPr id="47" name="AutoShape 59"/>
            <p:cNvCxnSpPr>
              <a:cxnSpLocks noChangeShapeType="1"/>
            </p:cNvCxnSpPr>
            <p:nvPr/>
          </p:nvCxnSpPr>
          <p:spPr bwMode="auto">
            <a:xfrm flipV="1">
              <a:off x="720" y="1368"/>
              <a:ext cx="864" cy="729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" name="Rectangle 60"/>
            <p:cNvSpPr>
              <a:spLocks noChangeArrowheads="1"/>
            </p:cNvSpPr>
            <p:nvPr/>
          </p:nvSpPr>
          <p:spPr bwMode="auto">
            <a:xfrm>
              <a:off x="1104" y="1632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 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9" name="Group 92"/>
          <p:cNvGrpSpPr>
            <a:grpSpLocks/>
          </p:cNvGrpSpPr>
          <p:nvPr/>
        </p:nvGrpSpPr>
        <p:grpSpPr bwMode="auto">
          <a:xfrm>
            <a:off x="1356812" y="3328988"/>
            <a:ext cx="1524000" cy="1281112"/>
            <a:chOff x="720" y="2097"/>
            <a:chExt cx="960" cy="807"/>
          </a:xfrm>
        </p:grpSpPr>
        <p:cxnSp>
          <p:nvCxnSpPr>
            <p:cNvPr id="50" name="AutoShape 62"/>
            <p:cNvCxnSpPr>
              <a:cxnSpLocks noChangeShapeType="1"/>
            </p:cNvCxnSpPr>
            <p:nvPr/>
          </p:nvCxnSpPr>
          <p:spPr bwMode="auto">
            <a:xfrm>
              <a:off x="720" y="2097"/>
              <a:ext cx="864" cy="80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" name="Rectangle 63"/>
            <p:cNvSpPr>
              <a:spLocks noChangeArrowheads="1"/>
            </p:cNvSpPr>
            <p:nvPr/>
          </p:nvSpPr>
          <p:spPr bwMode="auto">
            <a:xfrm>
              <a:off x="1104" y="2294"/>
              <a:ext cx="5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x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 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 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2" name="Group 85"/>
          <p:cNvGrpSpPr>
            <a:grpSpLocks/>
          </p:cNvGrpSpPr>
          <p:nvPr/>
        </p:nvGrpSpPr>
        <p:grpSpPr bwMode="auto">
          <a:xfrm>
            <a:off x="1460000" y="1620838"/>
            <a:ext cx="1801812" cy="817562"/>
            <a:chOff x="785" y="1021"/>
            <a:chExt cx="1135" cy="515"/>
          </a:xfrm>
        </p:grpSpPr>
        <p:sp>
          <p:nvSpPr>
            <p:cNvPr id="53" name="Oval 65"/>
            <p:cNvSpPr>
              <a:spLocks noChangeArrowheads="1"/>
            </p:cNvSpPr>
            <p:nvPr/>
          </p:nvSpPr>
          <p:spPr bwMode="auto">
            <a:xfrm>
              <a:off x="1584" y="1200"/>
              <a:ext cx="336" cy="336"/>
            </a:xfrm>
            <a:prstGeom prst="ellipse">
              <a:avLst/>
            </a:prstGeom>
            <a:solidFill>
              <a:srgbClr val="6BFF6B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4" name="Rectangle 66"/>
            <p:cNvSpPr>
              <a:spLocks noChangeArrowheads="1"/>
            </p:cNvSpPr>
            <p:nvPr/>
          </p:nvSpPr>
          <p:spPr bwMode="auto">
            <a:xfrm>
              <a:off x="833" y="1021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G (2.5 , 1)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5" name="Rectangle 67"/>
            <p:cNvSpPr>
              <a:spLocks noChangeArrowheads="1"/>
            </p:cNvSpPr>
            <p:nvPr/>
          </p:nvSpPr>
          <p:spPr bwMode="auto">
            <a:xfrm>
              <a:off x="785" y="1213"/>
              <a:ext cx="8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Z</a:t>
              </a:r>
              <a:r>
                <a:rPr kumimoji="0" lang="en-US" altLang="id-ID" sz="2000" b="1" i="0" u="none" strike="noStrike" kern="0" cap="none" spc="0" normalizeH="0" baseline="-2500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* = 11.5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6" name="Group 73"/>
          <p:cNvGrpSpPr>
            <a:grpSpLocks/>
          </p:cNvGrpSpPr>
          <p:nvPr/>
        </p:nvGrpSpPr>
        <p:grpSpPr bwMode="auto">
          <a:xfrm>
            <a:off x="2728412" y="1828800"/>
            <a:ext cx="533400" cy="685800"/>
            <a:chOff x="1296" y="2928"/>
            <a:chExt cx="336" cy="432"/>
          </a:xfrm>
        </p:grpSpPr>
        <p:sp>
          <p:nvSpPr>
            <p:cNvPr id="57" name="Line 74"/>
            <p:cNvSpPr>
              <a:spLocks noChangeShapeType="1"/>
            </p:cNvSpPr>
            <p:nvPr/>
          </p:nvSpPr>
          <p:spPr bwMode="auto">
            <a:xfrm>
              <a:off x="1344" y="2928"/>
              <a:ext cx="240" cy="4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58" name="Line 75"/>
            <p:cNvSpPr>
              <a:spLocks noChangeShapeType="1"/>
            </p:cNvSpPr>
            <p:nvPr/>
          </p:nvSpPr>
          <p:spPr bwMode="auto">
            <a:xfrm flipH="1">
              <a:off x="1296" y="2976"/>
              <a:ext cx="336" cy="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9" name="Group 78"/>
          <p:cNvGrpSpPr>
            <a:grpSpLocks/>
          </p:cNvGrpSpPr>
          <p:nvPr/>
        </p:nvGrpSpPr>
        <p:grpSpPr bwMode="auto">
          <a:xfrm>
            <a:off x="6005012" y="1936750"/>
            <a:ext cx="533400" cy="685800"/>
            <a:chOff x="1296" y="2928"/>
            <a:chExt cx="336" cy="432"/>
          </a:xfrm>
        </p:grpSpPr>
        <p:sp>
          <p:nvSpPr>
            <p:cNvPr id="60" name="Line 79"/>
            <p:cNvSpPr>
              <a:spLocks noChangeShapeType="1"/>
            </p:cNvSpPr>
            <p:nvPr/>
          </p:nvSpPr>
          <p:spPr bwMode="auto">
            <a:xfrm>
              <a:off x="1344" y="2928"/>
              <a:ext cx="240" cy="43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1" name="Line 80"/>
            <p:cNvSpPr>
              <a:spLocks noChangeShapeType="1"/>
            </p:cNvSpPr>
            <p:nvPr/>
          </p:nvSpPr>
          <p:spPr bwMode="auto">
            <a:xfrm flipH="1">
              <a:off x="1296" y="2976"/>
              <a:ext cx="336" cy="33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62" name="Text Box 94"/>
          <p:cNvSpPr txBox="1">
            <a:spLocks noChangeArrowheads="1"/>
          </p:cNvSpPr>
          <p:nvPr/>
        </p:nvSpPr>
        <p:spPr bwMode="auto">
          <a:xfrm>
            <a:off x="5303337" y="5832476"/>
            <a:ext cx="3467100" cy="83026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Times New Roman" panose="02020603050405020304" pitchFamily="18" charset="0"/>
              </a:rPr>
              <a:t>PO PBB mula-mula :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Times New Roman" panose="02020603050405020304" pitchFamily="18" charset="0"/>
              </a:rPr>
              <a:t>A(0,3) dengan Z max = 12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6600CC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utoUpdateAnimBg="0"/>
      <p:bldP spid="20" grpId="0" animBg="1" autoUpdateAnimBg="0"/>
      <p:bldP spid="62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4.4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Selesaikan program bilangan bulat ini: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      Maksimumkan  </a:t>
            </a:r>
          </a:p>
          <a:p>
            <a:pPr marL="0" indent="0">
              <a:buNone/>
            </a:pPr>
            <a:r>
              <a:rPr lang="id-ID" dirty="0"/>
              <a:t>	</a:t>
            </a:r>
          </a:p>
          <a:p>
            <a:pPr marL="0" indent="0">
              <a:buNone/>
            </a:pPr>
            <a:r>
              <a:rPr lang="id-ID" dirty="0"/>
              <a:t>	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988443"/>
              </p:ext>
            </p:extLst>
          </p:nvPr>
        </p:nvGraphicFramePr>
        <p:xfrm>
          <a:off x="2976207" y="2910231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6" name="Equation" r:id="rId3" imgW="977760" imgH="228600" progId="Equation.DSMT4">
                  <p:embed/>
                </p:oleObj>
              </mc:Choice>
              <mc:Fallback>
                <p:oleObj name="Equation" r:id="rId3" imgW="97776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6207" y="2910231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241639"/>
              </p:ext>
            </p:extLst>
          </p:nvPr>
        </p:nvGraphicFramePr>
        <p:xfrm>
          <a:off x="2327275" y="3649663"/>
          <a:ext cx="2262188" cy="178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7" name="Equation" r:id="rId5" imgW="1155600" imgH="914400" progId="Equation.DSMT4">
                  <p:embed/>
                </p:oleObj>
              </mc:Choice>
              <mc:Fallback>
                <p:oleObj name="Equation" r:id="rId5" imgW="1155600" imgH="9144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7275" y="3649663"/>
                        <a:ext cx="2262188" cy="1789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6206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1484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037761"/>
            <a:ext cx="9094463" cy="3680654"/>
          </a:xfrm>
        </p:spPr>
        <p:txBody>
          <a:bodyPr/>
          <a:lstStyle/>
          <a:p>
            <a:r>
              <a:rPr lang="id-ID" dirty="0"/>
              <a:t>Gambar grafik di bawah ini merupakan grafik daerah fisibel soal semula jika syarat bilangan bulat ditiadakan.</a:t>
            </a:r>
          </a:p>
          <a:p>
            <a:r>
              <a:rPr lang="id-ID" dirty="0"/>
              <a:t>Titik-titik pada daerah fisibel menunjukkan penyelesaian bilangan bulatnya.</a:t>
            </a: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64" y="3357346"/>
            <a:ext cx="5032226" cy="34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Dengan meneliti nilai fungsi di keempat titik sudut daerah fisibel maka di dapat penyelesaian optimal di titik (3.8, 3) dengan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Karena                 bukan merupakan penyelesaian bulat, maka soal harus </a:t>
            </a:r>
          </a:p>
          <a:p>
            <a:pPr marL="0" indent="0">
              <a:buNone/>
            </a:pPr>
            <a:r>
              <a:rPr lang="id-ID" dirty="0"/>
              <a:t>     dicabangkan dengan menambah kendala               (program 2)  </a:t>
            </a:r>
          </a:p>
          <a:p>
            <a:pPr marL="0" indent="0">
              <a:buNone/>
            </a:pPr>
            <a:r>
              <a:rPr lang="id-ID" dirty="0"/>
              <a:t>     dan              (program 3)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223245"/>
              </p:ext>
            </p:extLst>
          </p:nvPr>
        </p:nvGraphicFramePr>
        <p:xfrm>
          <a:off x="3721527" y="2866717"/>
          <a:ext cx="395922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0" name="Equation" r:id="rId3" imgW="1600200" imgH="241200" progId="Equation.DSMT4">
                  <p:embed/>
                </p:oleObj>
              </mc:Choice>
              <mc:Fallback>
                <p:oleObj name="Equation" r:id="rId3" imgW="160020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1527" y="2866717"/>
                        <a:ext cx="3959225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804661"/>
              </p:ext>
            </p:extLst>
          </p:nvPr>
        </p:nvGraphicFramePr>
        <p:xfrm>
          <a:off x="1906635" y="3636540"/>
          <a:ext cx="986690" cy="422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1" name="Equation" r:id="rId5" imgW="533160" imgH="228600" progId="Equation.DSMT4">
                  <p:embed/>
                </p:oleObj>
              </mc:Choice>
              <mc:Fallback>
                <p:oleObj name="Equation" r:id="rId5" imgW="53316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6635" y="3636540"/>
                        <a:ext cx="986690" cy="422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985644"/>
              </p:ext>
            </p:extLst>
          </p:nvPr>
        </p:nvGraphicFramePr>
        <p:xfrm>
          <a:off x="5433894" y="4026847"/>
          <a:ext cx="7524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2" name="Equation" r:id="rId7" imgW="406080" imgH="228600" progId="Equation.DSMT4">
                  <p:embed/>
                </p:oleObj>
              </mc:Choice>
              <mc:Fallback>
                <p:oleObj name="Equation" r:id="rId7" imgW="40608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33894" y="4026847"/>
                        <a:ext cx="752475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941398"/>
              </p:ext>
            </p:extLst>
          </p:nvPr>
        </p:nvGraphicFramePr>
        <p:xfrm>
          <a:off x="1582738" y="4416425"/>
          <a:ext cx="7762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3" name="Equation" r:id="rId9" imgW="419040" imgH="228600" progId="Equation.DSMT4">
                  <p:embed/>
                </p:oleObj>
              </mc:Choice>
              <mc:Fallback>
                <p:oleObj name="Equation" r:id="rId9" imgW="41904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2738" y="4416425"/>
                        <a:ext cx="7762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8076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Program-2 (Program-1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1973"/>
            <a:ext cx="8596668" cy="4949895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Maksimumkan  </a:t>
            </a:r>
          </a:p>
          <a:p>
            <a:pPr marL="0" indent="0">
              <a:buNone/>
            </a:pPr>
            <a:r>
              <a:rPr lang="id-ID" dirty="0"/>
              <a:t>	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Penyelesaian optimalnya adalah titik (3, 2.6) dengan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157384"/>
              </p:ext>
            </p:extLst>
          </p:nvPr>
        </p:nvGraphicFramePr>
        <p:xfrm>
          <a:off x="8179165" y="609600"/>
          <a:ext cx="1430722" cy="802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0" name="Equation" r:id="rId3" imgW="406080" imgH="228600" progId="Equation.DSMT4">
                  <p:embed/>
                </p:oleObj>
              </mc:Choice>
              <mc:Fallback>
                <p:oleObj name="Equation" r:id="rId3" imgW="4060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79165" y="609600"/>
                        <a:ext cx="1430722" cy="802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151437"/>
              </p:ext>
            </p:extLst>
          </p:nvPr>
        </p:nvGraphicFramePr>
        <p:xfrm>
          <a:off x="2430296" y="1567432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1" name="Equation" r:id="rId5" imgW="977760" imgH="228600" progId="Equation.DSMT4">
                  <p:embed/>
                </p:oleObj>
              </mc:Choice>
              <mc:Fallback>
                <p:oleObj name="Equation" r:id="rId5" imgW="97776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296" y="1567432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462925"/>
              </p:ext>
            </p:extLst>
          </p:nvPr>
        </p:nvGraphicFramePr>
        <p:xfrm>
          <a:off x="1876710" y="2463966"/>
          <a:ext cx="2262188" cy="223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2" name="Equation" r:id="rId7" imgW="1155600" imgH="1143000" progId="Equation.DSMT4">
                  <p:embed/>
                </p:oleObj>
              </mc:Choice>
              <mc:Fallback>
                <p:oleObj name="Equation" r:id="rId7" imgW="1155600" imgH="11430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6710" y="2463966"/>
                        <a:ext cx="2262188" cy="223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82922"/>
              </p:ext>
            </p:extLst>
          </p:nvPr>
        </p:nvGraphicFramePr>
        <p:xfrm>
          <a:off x="6359285" y="5954713"/>
          <a:ext cx="14462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3" name="Equation" r:id="rId9" imgW="583920" imgH="241200" progId="Equation.DSMT4">
                  <p:embed/>
                </p:oleObj>
              </mc:Choice>
              <mc:Fallback>
                <p:oleObj name="Equation" r:id="rId9" imgW="58392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59285" y="5954713"/>
                        <a:ext cx="1446213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2120" y="2607609"/>
            <a:ext cx="4531882" cy="31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4.1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5027"/>
            <a:ext cx="8596668" cy="4640239"/>
          </a:xfrm>
        </p:spPr>
        <p:txBody>
          <a:bodyPr/>
          <a:lstStyle/>
          <a:p>
            <a:r>
              <a:rPr lang="id-ID" dirty="0"/>
              <a:t>Pasti Mati adalah perusahaan obat nyamuk yang memproduksi 2 macam obat pembunuh nyamuk cair, yaitu jenis “super” dan jenis “biasa”. Keduanya dibuat dari bahan dasar yang sama, yaitu cairan A dan B, namun dengan komposisi yang berbeda.</a:t>
            </a:r>
          </a:p>
          <a:p>
            <a:r>
              <a:rPr lang="id-ID" dirty="0"/>
              <a:t>Untuk membuat 1 liter obat nyamuk super dibutuhkan 10 cc bahan A dan 4 cc bahan B, sedangkan 1 liter obat nyamuk biasa membutuhkan 2 cc bahan A dan 2 cc bahan B.</a:t>
            </a:r>
          </a:p>
          <a:p>
            <a:r>
              <a:rPr lang="id-ID" dirty="0"/>
              <a:t>Penjualan tiap liter obat nyamuk super memberikan keuntungan sebesar      Rp 5000, sedangkan jenis biasa sebesar Rp 2000. Perusahaan tersebut ingin membuat sebanyak-banyaknya, namun ia memiliki keterbatasan dalam hal penyediaan bahan baku. Tiap minggu ia hanya mampu menyediakan 100 cc bahan A dan 50 cc bahan B.</a:t>
            </a:r>
          </a:p>
          <a:p>
            <a:r>
              <a:rPr lang="id-ID" dirty="0"/>
              <a:t>Tentukan jumlah obat yang harus dibuat (dengan kendala yang ada) agar keuntungan yang didapatkannya maksimum.</a:t>
            </a:r>
          </a:p>
        </p:txBody>
      </p:sp>
    </p:spTree>
    <p:extLst>
      <p:ext uri="{BB962C8B-B14F-4D97-AF65-F5344CB8AC3E}">
        <p14:creationId xmlns:p14="http://schemas.microsoft.com/office/powerpoint/2010/main" val="656453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Program-3 (Program-1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1973"/>
            <a:ext cx="8596668" cy="4949895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Maksimumkan  </a:t>
            </a:r>
          </a:p>
          <a:p>
            <a:pPr marL="0" indent="0">
              <a:buNone/>
            </a:pPr>
            <a:r>
              <a:rPr lang="id-ID" dirty="0"/>
              <a:t>	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Penyelesaian optimalnya adalah titik (4, 2.9) dengan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051697"/>
              </p:ext>
            </p:extLst>
          </p:nvPr>
        </p:nvGraphicFramePr>
        <p:xfrm>
          <a:off x="8156575" y="609600"/>
          <a:ext cx="147478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6" name="Equation" r:id="rId3" imgW="419040" imgH="228600" progId="Equation.DSMT4">
                  <p:embed/>
                </p:oleObj>
              </mc:Choice>
              <mc:Fallback>
                <p:oleObj name="Equation" r:id="rId3" imgW="4190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6575" y="609600"/>
                        <a:ext cx="147478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30296" y="1567432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7" name="Equation" r:id="rId5" imgW="977760" imgH="228600" progId="Equation.DSMT4">
                  <p:embed/>
                </p:oleObj>
              </mc:Choice>
              <mc:Fallback>
                <p:oleObj name="Equation" r:id="rId5" imgW="9777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296" y="1567432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042582"/>
              </p:ext>
            </p:extLst>
          </p:nvPr>
        </p:nvGraphicFramePr>
        <p:xfrm>
          <a:off x="1876710" y="2463966"/>
          <a:ext cx="2262188" cy="223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8" name="Equation" r:id="rId7" imgW="1155600" imgH="1143000" progId="Equation.DSMT4">
                  <p:embed/>
                </p:oleObj>
              </mc:Choice>
              <mc:Fallback>
                <p:oleObj name="Equation" r:id="rId7" imgW="1155600" imgH="11430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6710" y="2463966"/>
                        <a:ext cx="2262188" cy="223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259026"/>
              </p:ext>
            </p:extLst>
          </p:nvPr>
        </p:nvGraphicFramePr>
        <p:xfrm>
          <a:off x="6375400" y="5954713"/>
          <a:ext cx="14144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49" name="Equation" r:id="rId9" imgW="571320" imgH="241200" progId="Equation.DSMT4">
                  <p:embed/>
                </p:oleObj>
              </mc:Choice>
              <mc:Fallback>
                <p:oleObj name="Equation" r:id="rId9" imgW="57132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75400" y="5954713"/>
                        <a:ext cx="1414463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0385" y="2303700"/>
            <a:ext cx="4540834" cy="313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53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82138"/>
            <a:ext cx="8596668" cy="6223378"/>
          </a:xfrm>
        </p:spPr>
        <p:txBody>
          <a:bodyPr/>
          <a:lstStyle/>
          <a:p>
            <a:r>
              <a:rPr lang="id-ID" dirty="0"/>
              <a:t>Percabangan yang dilakukan dapat dinyatakan dalam Gambar di bawah ini</a:t>
            </a:r>
          </a:p>
          <a:p>
            <a:r>
              <a:rPr lang="id-ID" dirty="0"/>
              <a:t>Karena kedua titik cabang (titik-2 dan titik-3) bukan merupakan penyelesaian bulat, maka percabangan berikutnya dilakukan pada titik-3 </a:t>
            </a:r>
            <a:r>
              <a:rPr lang="id-ID" dirty="0">
                <a:solidFill>
                  <a:srgbClr val="FF0000"/>
                </a:solidFill>
              </a:rPr>
              <a:t>yang memiliki nilai fungsi yang lebih besar (ingat, soalnya memaksimumkan)</a:t>
            </a: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Pada titik-3, variabel yang tidak bernilai bulat adalah</a:t>
            </a:r>
          </a:p>
          <a:p>
            <a:r>
              <a:rPr lang="id-ID" dirty="0"/>
              <a:t>Oleh sebab itu, percabangan titik-3 dilakukan dengan menambahkan kendala</a:t>
            </a:r>
          </a:p>
          <a:p>
            <a:pPr marL="0" indent="0">
              <a:buNone/>
            </a:pPr>
            <a:r>
              <a:rPr lang="id-ID" dirty="0">
                <a:solidFill>
                  <a:srgbClr val="FF0000"/>
                </a:solidFill>
              </a:rPr>
              <a:t>                   </a:t>
            </a:r>
            <a:r>
              <a:rPr lang="id-ID" dirty="0"/>
              <a:t>(program-4) dan                 (program-5)</a:t>
            </a:r>
            <a:endParaRPr lang="id-ID" dirty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106206"/>
              </p:ext>
            </p:extLst>
          </p:nvPr>
        </p:nvGraphicFramePr>
        <p:xfrm>
          <a:off x="6708775" y="5308321"/>
          <a:ext cx="10572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19" name="Equation" r:id="rId3" imgW="571320" imgH="228600" progId="Equation.DSMT4">
                  <p:embed/>
                </p:oleObj>
              </mc:Choice>
              <mc:Fallback>
                <p:oleObj name="Equation" r:id="rId3" imgW="57132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8775" y="5308321"/>
                        <a:ext cx="1057275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611026"/>
              </p:ext>
            </p:extLst>
          </p:nvPr>
        </p:nvGraphicFramePr>
        <p:xfrm>
          <a:off x="1184275" y="6172538"/>
          <a:ext cx="7985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0" name="Equation" r:id="rId5" imgW="431640" imgH="228600" progId="Equation.DSMT4">
                  <p:embed/>
                </p:oleObj>
              </mc:Choice>
              <mc:Fallback>
                <p:oleObj name="Equation" r:id="rId5" imgW="43164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4275" y="6172538"/>
                        <a:ext cx="798513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766665"/>
              </p:ext>
            </p:extLst>
          </p:nvPr>
        </p:nvGraphicFramePr>
        <p:xfrm>
          <a:off x="3919515" y="6158890"/>
          <a:ext cx="800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21" name="Equation" r:id="rId7" imgW="431640" imgH="228600" progId="Equation.DSMT4">
                  <p:embed/>
                </p:oleObj>
              </mc:Choice>
              <mc:Fallback>
                <p:oleObj name="Equation" r:id="rId7" imgW="43164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19515" y="6158890"/>
                        <a:ext cx="80010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3961" y="1597196"/>
            <a:ext cx="2684062" cy="37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10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0291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Program-4 (Program-3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2875"/>
            <a:ext cx="10486535" cy="517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/>
              <a:t>Maksimumkan  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id-ID" dirty="0"/>
              <a:t>Penyelesaian optimalnya adalah titik (4, 2) dengan</a:t>
            </a:r>
          </a:p>
          <a:p>
            <a:pPr marL="0" indent="0">
              <a:buNone/>
            </a:pPr>
            <a:r>
              <a:rPr lang="id-ID" dirty="0"/>
              <a:t>Karena penyelesaiannya sudah bilangan bulat, </a:t>
            </a:r>
            <a:r>
              <a:rPr lang="id-ID" dirty="0">
                <a:solidFill>
                  <a:srgbClr val="FF0000"/>
                </a:solidFill>
              </a:rPr>
              <a:t>maka                  merupakan batas bawah penyelesaian optimal soal mula-mula</a:t>
            </a:r>
            <a:r>
              <a:rPr lang="id-ID" dirty="0"/>
              <a:t>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628376"/>
              </p:ext>
            </p:extLst>
          </p:nvPr>
        </p:nvGraphicFramePr>
        <p:xfrm>
          <a:off x="8134350" y="336643"/>
          <a:ext cx="15192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7"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34350" y="336643"/>
                        <a:ext cx="151923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758402"/>
              </p:ext>
            </p:extLst>
          </p:nvPr>
        </p:nvGraphicFramePr>
        <p:xfrm>
          <a:off x="2430296" y="1321770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8" name="Equation" r:id="rId5" imgW="977760" imgH="228600" progId="Equation.DSMT4">
                  <p:embed/>
                </p:oleObj>
              </mc:Choice>
              <mc:Fallback>
                <p:oleObj name="Equation" r:id="rId5" imgW="9777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296" y="1321770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91155"/>
              </p:ext>
            </p:extLst>
          </p:nvPr>
        </p:nvGraphicFramePr>
        <p:xfrm>
          <a:off x="1876425" y="1994301"/>
          <a:ext cx="2262188" cy="268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9" name="Equation" r:id="rId7" imgW="1155600" imgH="1371600" progId="Equation.DSMT4">
                  <p:embed/>
                </p:oleObj>
              </mc:Choice>
              <mc:Fallback>
                <p:oleObj name="Equation" r:id="rId7" imgW="1155600" imgH="1371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6425" y="1994301"/>
                        <a:ext cx="2262188" cy="268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181094"/>
              </p:ext>
            </p:extLst>
          </p:nvPr>
        </p:nvGraphicFramePr>
        <p:xfrm>
          <a:off x="6417876" y="5787393"/>
          <a:ext cx="870028" cy="4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0" name="Equation" r:id="rId9" imgW="444240" imgH="241200" progId="Equation.DSMT4">
                  <p:embed/>
                </p:oleObj>
              </mc:Choice>
              <mc:Fallback>
                <p:oleObj name="Equation" r:id="rId9" imgW="44424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17876" y="5787393"/>
                        <a:ext cx="870028" cy="47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876497"/>
              </p:ext>
            </p:extLst>
          </p:nvPr>
        </p:nvGraphicFramePr>
        <p:xfrm>
          <a:off x="6092046" y="5369935"/>
          <a:ext cx="870028" cy="47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1" name="Equation" r:id="rId11" imgW="444240" imgH="241200" progId="Equation.DSMT4">
                  <p:embed/>
                </p:oleObj>
              </mc:Choice>
              <mc:Fallback>
                <p:oleObj name="Equation" r:id="rId11" imgW="444240" imgH="241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2046" y="5369935"/>
                        <a:ext cx="870028" cy="47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9809" y="2159203"/>
            <a:ext cx="4496190" cy="30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20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Program-5 (Program-3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1973"/>
            <a:ext cx="8596668" cy="4949895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Maksimumkan  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>
                <a:solidFill>
                  <a:srgbClr val="FF0000"/>
                </a:solidFill>
              </a:rPr>
              <a:t>Soal dalam program-5 tidak fisibel sehingga tidak memiliki penyelesaian optimal</a:t>
            </a:r>
            <a:r>
              <a:rPr lang="id-ID" dirty="0"/>
              <a:t>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086905"/>
              </p:ext>
            </p:extLst>
          </p:nvPr>
        </p:nvGraphicFramePr>
        <p:xfrm>
          <a:off x="8134350" y="609600"/>
          <a:ext cx="15192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5"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34350" y="609600"/>
                        <a:ext cx="151923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30296" y="1567432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6" name="Equation" r:id="rId5" imgW="977760" imgH="228600" progId="Equation.DSMT4">
                  <p:embed/>
                </p:oleObj>
              </mc:Choice>
              <mc:Fallback>
                <p:oleObj name="Equation" r:id="rId5" imgW="9777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296" y="1567432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89872"/>
              </p:ext>
            </p:extLst>
          </p:nvPr>
        </p:nvGraphicFramePr>
        <p:xfrm>
          <a:off x="1876425" y="2239963"/>
          <a:ext cx="2262188" cy="268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67" name="Equation" r:id="rId7" imgW="1155600" imgH="1371600" progId="Equation.DSMT4">
                  <p:embed/>
                </p:oleObj>
              </mc:Choice>
              <mc:Fallback>
                <p:oleObj name="Equation" r:id="rId7" imgW="1155600" imgH="1371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6425" y="2239963"/>
                        <a:ext cx="2262188" cy="268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809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82138"/>
            <a:ext cx="8596668" cy="6223378"/>
          </a:xfrm>
        </p:spPr>
        <p:txBody>
          <a:bodyPr>
            <a:normAutofit/>
          </a:bodyPr>
          <a:lstStyle/>
          <a:p>
            <a:r>
              <a:rPr lang="id-ID" dirty="0"/>
              <a:t>Percabangan yang dilakukan pada titik-3 dapat dinyatakan dalam Gambar di bawah ini</a:t>
            </a: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Karena                             , maka titik-2 tetap perlu dicabangkan.</a:t>
            </a:r>
          </a:p>
          <a:p>
            <a:r>
              <a:rPr lang="id-ID" dirty="0"/>
              <a:t>Percabangan titik-2 dilakukan dengan menambahkan kendala </a:t>
            </a:r>
          </a:p>
          <a:p>
            <a:pPr marL="0" indent="0">
              <a:buNone/>
            </a:pPr>
            <a:r>
              <a:rPr lang="id-ID" dirty="0"/>
              <a:t>                      (program-6) dan                 (program-7)</a:t>
            </a:r>
            <a:endParaRPr lang="id-ID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0679449"/>
              </p:ext>
            </p:extLst>
          </p:nvPr>
        </p:nvGraphicFramePr>
        <p:xfrm>
          <a:off x="1307105" y="5862387"/>
          <a:ext cx="7985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88"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7105" y="5862387"/>
                        <a:ext cx="798513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315892"/>
              </p:ext>
            </p:extLst>
          </p:nvPr>
        </p:nvGraphicFramePr>
        <p:xfrm>
          <a:off x="4175568" y="5876035"/>
          <a:ext cx="800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89" name="Equation" r:id="rId5" imgW="431640" imgH="228600" progId="Equation.DSMT4">
                  <p:embed/>
                </p:oleObj>
              </mc:Choice>
              <mc:Fallback>
                <p:oleObj name="Equation" r:id="rId5" imgW="43164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75568" y="5876035"/>
                        <a:ext cx="80010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788801"/>
              </p:ext>
            </p:extLst>
          </p:nvPr>
        </p:nvGraphicFramePr>
        <p:xfrm>
          <a:off x="1902355" y="5020811"/>
          <a:ext cx="17907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0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2355" y="5020811"/>
                        <a:ext cx="1790700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9068" y="818301"/>
            <a:ext cx="5522794" cy="42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7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0291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Program-6 (Program-2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2875"/>
            <a:ext cx="10486535" cy="5178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/>
              <a:t>Maksimumkan  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Penyelesaian optimalnya adalah titik (1.8, 2) dengan nilai fungsi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134350" y="336643"/>
          <a:ext cx="15192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4"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34350" y="336643"/>
                        <a:ext cx="151923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41825"/>
              </p:ext>
            </p:extLst>
          </p:nvPr>
        </p:nvGraphicFramePr>
        <p:xfrm>
          <a:off x="2430296" y="1335416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5" name="Equation" r:id="rId5" imgW="977760" imgH="228600" progId="Equation.DSMT4">
                  <p:embed/>
                </p:oleObj>
              </mc:Choice>
              <mc:Fallback>
                <p:oleObj name="Equation" r:id="rId5" imgW="9777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296" y="1335416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600858"/>
              </p:ext>
            </p:extLst>
          </p:nvPr>
        </p:nvGraphicFramePr>
        <p:xfrm>
          <a:off x="1876425" y="2007947"/>
          <a:ext cx="2262188" cy="268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6" name="Equation" r:id="rId7" imgW="1155600" imgH="1371600" progId="Equation.DSMT4">
                  <p:embed/>
                </p:oleObj>
              </mc:Choice>
              <mc:Fallback>
                <p:oleObj name="Equation" r:id="rId7" imgW="1155600" imgH="1371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6425" y="2007947"/>
                        <a:ext cx="2262188" cy="268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70380"/>
              </p:ext>
            </p:extLst>
          </p:nvPr>
        </p:nvGraphicFramePr>
        <p:xfrm>
          <a:off x="7424738" y="5773738"/>
          <a:ext cx="10683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57" name="Equation" r:id="rId9" imgW="545760" imgH="241200" progId="Equation.DSMT4">
                  <p:embed/>
                </p:oleObj>
              </mc:Choice>
              <mc:Fallback>
                <p:oleObj name="Equation" r:id="rId9" imgW="545760" imgH="2412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24738" y="5773738"/>
                        <a:ext cx="1068387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9646" y="2352759"/>
            <a:ext cx="4076700" cy="27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6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Program-7 (Program-2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1973"/>
            <a:ext cx="8596668" cy="4949895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Maksimumkan  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>
                <a:solidFill>
                  <a:srgbClr val="FF0000"/>
                </a:solidFill>
              </a:rPr>
              <a:t>Soal dalam program-7 tidak fisibel sehingga tidak memiliki penyelesaian optimal</a:t>
            </a:r>
            <a:r>
              <a:rPr lang="id-ID" dirty="0"/>
              <a:t>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8134350" y="609600"/>
          <a:ext cx="15192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30"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34350" y="609600"/>
                        <a:ext cx="151923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30296" y="1567432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31" name="Equation" r:id="rId5" imgW="977760" imgH="228600" progId="Equation.DSMT4">
                  <p:embed/>
                </p:oleObj>
              </mc:Choice>
              <mc:Fallback>
                <p:oleObj name="Equation" r:id="rId5" imgW="9777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296" y="1567432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668952"/>
              </p:ext>
            </p:extLst>
          </p:nvPr>
        </p:nvGraphicFramePr>
        <p:xfrm>
          <a:off x="1876425" y="2239963"/>
          <a:ext cx="2262188" cy="268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32" name="Equation" r:id="rId7" imgW="1155600" imgH="1371600" progId="Equation.DSMT4">
                  <p:embed/>
                </p:oleObj>
              </mc:Choice>
              <mc:Fallback>
                <p:oleObj name="Equation" r:id="rId7" imgW="1155600" imgH="1371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6425" y="2239963"/>
                        <a:ext cx="2262188" cy="2684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3866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42698"/>
            <a:ext cx="8596668" cy="4462817"/>
          </a:xfrm>
        </p:spPr>
        <p:txBody>
          <a:bodyPr>
            <a:normAutofit/>
          </a:bodyPr>
          <a:lstStyle/>
          <a:p>
            <a:r>
              <a:rPr lang="id-ID" dirty="0"/>
              <a:t>Satu-satunya titik yang penyelesaiannya tidak bulat adalah titik-6</a:t>
            </a:r>
          </a:p>
          <a:p>
            <a:endParaRPr lang="id-ID" dirty="0"/>
          </a:p>
          <a:p>
            <a:r>
              <a:rPr lang="id-ID" dirty="0"/>
              <a:t>Karena                                (batas bawah penyelesaian), maka titik-6 perlu </a:t>
            </a:r>
          </a:p>
          <a:p>
            <a:pPr marL="0" indent="0">
              <a:buNone/>
            </a:pPr>
            <a:r>
              <a:rPr lang="id-ID" dirty="0"/>
              <a:t>     dicabangkan lagi.</a:t>
            </a:r>
          </a:p>
          <a:p>
            <a:endParaRPr lang="id-ID" dirty="0"/>
          </a:p>
          <a:p>
            <a:r>
              <a:rPr lang="id-ID" dirty="0"/>
              <a:t>Percabangan titik-6 dilakukan dengan menambahkan kendala </a:t>
            </a:r>
          </a:p>
          <a:p>
            <a:pPr marL="0" indent="0">
              <a:buNone/>
            </a:pPr>
            <a:r>
              <a:rPr lang="id-ID" dirty="0"/>
              <a:t>                      (program-8) dan                 (program-9)</a:t>
            </a:r>
            <a:endParaRPr lang="id-ID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520848"/>
              </p:ext>
            </p:extLst>
          </p:nvPr>
        </p:nvGraphicFramePr>
        <p:xfrm>
          <a:off x="1327791" y="4554271"/>
          <a:ext cx="7286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57" name="Equation" r:id="rId3" imgW="393480" imgH="228600" progId="Equation.DSMT4">
                  <p:embed/>
                </p:oleObj>
              </mc:Choice>
              <mc:Fallback>
                <p:oleObj name="Equation" r:id="rId3" imgW="39348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7791" y="4554271"/>
                        <a:ext cx="728662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41688"/>
              </p:ext>
            </p:extLst>
          </p:nvPr>
        </p:nvGraphicFramePr>
        <p:xfrm>
          <a:off x="4118000" y="4567919"/>
          <a:ext cx="7762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58" name="Equation" r:id="rId5" imgW="419040" imgH="228600" progId="Equation.DSMT4">
                  <p:embed/>
                </p:oleObj>
              </mc:Choice>
              <mc:Fallback>
                <p:oleObj name="Equation" r:id="rId5" imgW="41904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8000" y="4567919"/>
                        <a:ext cx="7762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255170"/>
              </p:ext>
            </p:extLst>
          </p:nvPr>
        </p:nvGraphicFramePr>
        <p:xfrm>
          <a:off x="2042805" y="2876090"/>
          <a:ext cx="17907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59" name="Equation" r:id="rId7" imgW="914400" imgH="241200" progId="Equation.DSMT4">
                  <p:embed/>
                </p:oleObj>
              </mc:Choice>
              <mc:Fallback>
                <p:oleObj name="Equation" r:id="rId7" imgW="91440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42805" y="2876090"/>
                        <a:ext cx="1790700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1442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Program-8 (Program-6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1973"/>
            <a:ext cx="8596668" cy="4949895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Maksimumkan  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Penyelesaian optimalnya adalah titik (1, 1.6) dengan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703314"/>
              </p:ext>
            </p:extLst>
          </p:nvPr>
        </p:nvGraphicFramePr>
        <p:xfrm>
          <a:off x="8201025" y="609600"/>
          <a:ext cx="138588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2" name="Equation" r:id="rId3" imgW="393480" imgH="228600" progId="Equation.DSMT4">
                  <p:embed/>
                </p:oleObj>
              </mc:Choice>
              <mc:Fallback>
                <p:oleObj name="Equation" r:id="rId3" imgW="39348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25" y="609600"/>
                        <a:ext cx="138588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814839"/>
              </p:ext>
            </p:extLst>
          </p:nvPr>
        </p:nvGraphicFramePr>
        <p:xfrm>
          <a:off x="2430296" y="1540136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3" name="Equation" r:id="rId5" imgW="977760" imgH="228600" progId="Equation.DSMT4">
                  <p:embed/>
                </p:oleObj>
              </mc:Choice>
              <mc:Fallback>
                <p:oleObj name="Equation" r:id="rId5" imgW="9777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296" y="1540136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610350"/>
              </p:ext>
            </p:extLst>
          </p:nvPr>
        </p:nvGraphicFramePr>
        <p:xfrm>
          <a:off x="1876425" y="2003425"/>
          <a:ext cx="2262188" cy="315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4" name="Equation" r:id="rId7" imgW="1155600" imgH="1612800" progId="Equation.DSMT4">
                  <p:embed/>
                </p:oleObj>
              </mc:Choice>
              <mc:Fallback>
                <p:oleObj name="Equation" r:id="rId7" imgW="1155600" imgH="1612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6425" y="2003425"/>
                        <a:ext cx="2262188" cy="315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739850"/>
              </p:ext>
            </p:extLst>
          </p:nvPr>
        </p:nvGraphicFramePr>
        <p:xfrm>
          <a:off x="6375400" y="5954713"/>
          <a:ext cx="141446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25" name="Equation" r:id="rId9" imgW="571320" imgH="241200" progId="Equation.DSMT4">
                  <p:embed/>
                </p:oleObj>
              </mc:Choice>
              <mc:Fallback>
                <p:oleObj name="Equation" r:id="rId9" imgW="57132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75400" y="5954713"/>
                        <a:ext cx="1414463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4033" y="2386912"/>
            <a:ext cx="4637196" cy="30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79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6517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Program-9 (Program-6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89792"/>
            <a:ext cx="8596668" cy="58682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d-ID" dirty="0"/>
              <a:t>Maksimumkan  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Penyelesaian optimalnya adalah titik (2, 2) dengan</a:t>
            </a:r>
          </a:p>
          <a:p>
            <a:pPr marL="0" indent="0">
              <a:buNone/>
            </a:pPr>
            <a:r>
              <a:rPr lang="id-ID" dirty="0">
                <a:solidFill>
                  <a:srgbClr val="FF0000"/>
                </a:solidFill>
              </a:rPr>
              <a:t>Karena penyelesaian program-9 bulat dan                        (batas bawah </a:t>
            </a:r>
          </a:p>
          <a:p>
            <a:pPr marL="0" indent="0">
              <a:buNone/>
            </a:pPr>
            <a:r>
              <a:rPr lang="id-ID" dirty="0">
                <a:solidFill>
                  <a:srgbClr val="FF0000"/>
                </a:solidFill>
              </a:rPr>
              <a:t>sebelumnya) maka           menjadi batas bawah baru.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176830"/>
              </p:ext>
            </p:extLst>
          </p:nvPr>
        </p:nvGraphicFramePr>
        <p:xfrm>
          <a:off x="8156575" y="186517"/>
          <a:ext cx="147478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88" name="Equation" r:id="rId3" imgW="419040" imgH="228600" progId="Equation.DSMT4">
                  <p:embed/>
                </p:oleObj>
              </mc:Choice>
              <mc:Fallback>
                <p:oleObj name="Equation" r:id="rId3" imgW="4190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6575" y="186517"/>
                        <a:ext cx="147478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859641"/>
              </p:ext>
            </p:extLst>
          </p:nvPr>
        </p:nvGraphicFramePr>
        <p:xfrm>
          <a:off x="2430296" y="1144349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89" name="Equation" r:id="rId5" imgW="977760" imgH="228600" progId="Equation.DSMT4">
                  <p:embed/>
                </p:oleObj>
              </mc:Choice>
              <mc:Fallback>
                <p:oleObj name="Equation" r:id="rId5" imgW="9777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296" y="1144349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087885"/>
              </p:ext>
            </p:extLst>
          </p:nvPr>
        </p:nvGraphicFramePr>
        <p:xfrm>
          <a:off x="1876425" y="1581930"/>
          <a:ext cx="2262188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90" name="Equation" r:id="rId7" imgW="1155600" imgH="1612800" progId="Equation.DSMT4">
                  <p:embed/>
                </p:oleObj>
              </mc:Choice>
              <mc:Fallback>
                <p:oleObj name="Equation" r:id="rId7" imgW="1155600" imgH="16128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76425" y="1581930"/>
                        <a:ext cx="2262188" cy="315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95997"/>
              </p:ext>
            </p:extLst>
          </p:nvPr>
        </p:nvGraphicFramePr>
        <p:xfrm>
          <a:off x="5197475" y="5681309"/>
          <a:ext cx="12890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91" name="Equation" r:id="rId9" imgW="520560" imgH="241200" progId="Equation.DSMT4">
                  <p:embed/>
                </p:oleObj>
              </mc:Choice>
              <mc:Fallback>
                <p:oleObj name="Equation" r:id="rId9" imgW="52056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97475" y="5681309"/>
                        <a:ext cx="12890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783658"/>
              </p:ext>
            </p:extLst>
          </p:nvPr>
        </p:nvGraphicFramePr>
        <p:xfrm>
          <a:off x="2783196" y="6124623"/>
          <a:ext cx="50323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92" name="Equation" r:id="rId11" imgW="203040" imgH="241200" progId="Equation.DSMT4">
                  <p:embed/>
                </p:oleObj>
              </mc:Choice>
              <mc:Fallback>
                <p:oleObj name="Equation" r:id="rId11" imgW="20304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83196" y="6124623"/>
                        <a:ext cx="50323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9646" y="2137849"/>
            <a:ext cx="4484734" cy="30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8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Misalkan : 	x</a:t>
            </a:r>
            <a:r>
              <a:rPr lang="id-ID" baseline="-25000" dirty="0"/>
              <a:t>1</a:t>
            </a:r>
            <a:r>
              <a:rPr lang="id-ID" dirty="0"/>
              <a:t> = Jumlah cairan jenis super yang dibuat</a:t>
            </a:r>
          </a:p>
          <a:p>
            <a:pPr marL="0" indent="0">
              <a:buNone/>
            </a:pPr>
            <a:r>
              <a:rPr lang="id-ID" dirty="0"/>
              <a:t>				x</a:t>
            </a:r>
            <a:r>
              <a:rPr lang="id-ID" baseline="-25000" dirty="0"/>
              <a:t>2</a:t>
            </a:r>
            <a:r>
              <a:rPr lang="id-ID" dirty="0"/>
              <a:t> = Jumlah cairan jenis biasa yang dibuat</a:t>
            </a:r>
          </a:p>
          <a:p>
            <a:endParaRPr lang="id-ID" dirty="0"/>
          </a:p>
          <a:p>
            <a:r>
              <a:rPr lang="id-ID" dirty="0"/>
              <a:t>Model yang sesuai adalah:</a:t>
            </a:r>
          </a:p>
          <a:p>
            <a:pPr marL="0" indent="0">
              <a:buNone/>
            </a:pPr>
            <a:r>
              <a:rPr lang="id-ID" dirty="0"/>
              <a:t>	Maksimumkan  </a:t>
            </a:r>
          </a:p>
          <a:p>
            <a:pPr marL="0" indent="0">
              <a:buNone/>
            </a:pPr>
            <a:r>
              <a:rPr lang="id-ID" dirty="0"/>
              <a:t>	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134629"/>
              </p:ext>
            </p:extLst>
          </p:nvPr>
        </p:nvGraphicFramePr>
        <p:xfrm>
          <a:off x="2874679" y="3724950"/>
          <a:ext cx="48069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4" name="Equation" r:id="rId3" imgW="1942920" imgH="228600" progId="Equation.DSMT4">
                  <p:embed/>
                </p:oleObj>
              </mc:Choice>
              <mc:Fallback>
                <p:oleObj name="Equation" r:id="rId3" imgW="194292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4679" y="3724950"/>
                        <a:ext cx="48069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089852"/>
              </p:ext>
            </p:extLst>
          </p:nvPr>
        </p:nvGraphicFramePr>
        <p:xfrm>
          <a:off x="2578100" y="4405313"/>
          <a:ext cx="2014538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45" name="Equation" r:id="rId5" imgW="1028520" imgH="685800" progId="Equation.DSMT4">
                  <p:embed/>
                </p:oleObj>
              </mc:Choice>
              <mc:Fallback>
                <p:oleObj name="Equation" r:id="rId5" imgW="1028520" imgH="6858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8100" y="4405313"/>
                        <a:ext cx="2014538" cy="134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313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82138"/>
            <a:ext cx="8596668" cy="6223378"/>
          </a:xfrm>
        </p:spPr>
        <p:txBody>
          <a:bodyPr>
            <a:normAutofit/>
          </a:bodyPr>
          <a:lstStyle/>
          <a:p>
            <a:r>
              <a:rPr lang="id-ID" dirty="0"/>
              <a:t>Satu-satunya titik yang mungkin dicabangkan adalah titik-8.</a:t>
            </a:r>
          </a:p>
          <a:p>
            <a:r>
              <a:rPr lang="id-ID" dirty="0"/>
              <a:t>Akan tetapi karena                                 , maka percabangan tidak perlu dilakukan.</a:t>
            </a:r>
          </a:p>
          <a:p>
            <a:r>
              <a:rPr lang="id-ID" dirty="0">
                <a:solidFill>
                  <a:srgbClr val="FF0000"/>
                </a:solidFill>
              </a:rPr>
              <a:t>Penyelesaian program-9 menjadi penyelesaian masalah semula</a:t>
            </a:r>
          </a:p>
          <a:p>
            <a:r>
              <a:rPr lang="id-ID" dirty="0"/>
              <a:t>Gambar lengkap percabangan yang dilakukan hingga diperoleh penyelesaian optimal</a:t>
            </a:r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82465"/>
              </p:ext>
            </p:extLst>
          </p:nvPr>
        </p:nvGraphicFramePr>
        <p:xfrm>
          <a:off x="3226138" y="743651"/>
          <a:ext cx="1987312" cy="454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4" name="Equation" r:id="rId3" imgW="1054080" imgH="241200" progId="Equation.DSMT4">
                  <p:embed/>
                </p:oleObj>
              </mc:Choice>
              <mc:Fallback>
                <p:oleObj name="Equation" r:id="rId3" imgW="105408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6138" y="743651"/>
                        <a:ext cx="1987312" cy="454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415" y="2224329"/>
            <a:ext cx="5732070" cy="45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77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4.5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Selesaikan program bilangan bulat ini: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      Minimumkan  </a:t>
            </a:r>
          </a:p>
          <a:p>
            <a:pPr marL="0" indent="0">
              <a:buNone/>
            </a:pPr>
            <a:r>
              <a:rPr lang="id-ID" dirty="0"/>
              <a:t>	</a:t>
            </a:r>
          </a:p>
          <a:p>
            <a:pPr marL="0" indent="0">
              <a:buNone/>
            </a:pPr>
            <a:r>
              <a:rPr lang="id-ID" dirty="0"/>
              <a:t>	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726629"/>
              </p:ext>
            </p:extLst>
          </p:nvPr>
        </p:nvGraphicFramePr>
        <p:xfrm>
          <a:off x="3101975" y="2909888"/>
          <a:ext cx="21685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96" name="Equation" r:id="rId3" imgW="876240" imgH="228600" progId="Equation.DSMT4">
                  <p:embed/>
                </p:oleObj>
              </mc:Choice>
              <mc:Fallback>
                <p:oleObj name="Equation" r:id="rId3" imgW="8762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1975" y="2909888"/>
                        <a:ext cx="216852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286135"/>
              </p:ext>
            </p:extLst>
          </p:nvPr>
        </p:nvGraphicFramePr>
        <p:xfrm>
          <a:off x="2536825" y="3871913"/>
          <a:ext cx="183991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97" name="Equation" r:id="rId5" imgW="939600" imgH="685800" progId="Equation.DSMT4">
                  <p:embed/>
                </p:oleObj>
              </mc:Choice>
              <mc:Fallback>
                <p:oleObj name="Equation" r:id="rId5" imgW="939600" imgH="6858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6825" y="3871913"/>
                        <a:ext cx="1839913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821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91484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2037761"/>
            <a:ext cx="9094463" cy="3680654"/>
          </a:xfrm>
        </p:spPr>
        <p:txBody>
          <a:bodyPr/>
          <a:lstStyle/>
          <a:p>
            <a:r>
              <a:rPr lang="id-ID" dirty="0"/>
              <a:t>Gambar grafik di bawah ini merupakan grafik daerah fisibel soal semula jika syarat bilangan bulat ditiadakan.</a:t>
            </a:r>
          </a:p>
          <a:p>
            <a:r>
              <a:rPr lang="id-ID" dirty="0"/>
              <a:t>Titik-titik pada daerah fisibel menunjukkan penyelesaian bilangan bulatnya.</a:t>
            </a: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088" y="3581470"/>
            <a:ext cx="3748588" cy="31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13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873457"/>
            <a:ext cx="8596668" cy="5568286"/>
          </a:xfrm>
        </p:spPr>
        <p:txBody>
          <a:bodyPr>
            <a:normAutofit/>
          </a:bodyPr>
          <a:lstStyle/>
          <a:p>
            <a:r>
              <a:rPr lang="id-ID" dirty="0"/>
              <a:t>Dengan meneliti nilai fungsi di keempat titik sudut daerah fisibel maka di dapat titik minimum penyelesaian optimal pada titik (1.25, 2.5) dengan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Karena                 dalam penyelesaian optimal soal semula bukanlah bilangan bulat maka perlu dilakukan percabangan.</a:t>
            </a:r>
          </a:p>
          <a:p>
            <a:endParaRPr lang="id-ID" dirty="0"/>
          </a:p>
          <a:p>
            <a:r>
              <a:rPr lang="id-ID" dirty="0">
                <a:solidFill>
                  <a:srgbClr val="FF0000"/>
                </a:solidFill>
              </a:rPr>
              <a:t>Pilih variabel yang terjauh dari bilangan bulat</a:t>
            </a:r>
            <a:r>
              <a:rPr lang="id-ID" dirty="0"/>
              <a:t>, yaitu </a:t>
            </a:r>
          </a:p>
          <a:p>
            <a:endParaRPr lang="id-ID" dirty="0"/>
          </a:p>
          <a:p>
            <a:r>
              <a:rPr lang="id-ID" dirty="0"/>
              <a:t>Soal harus dicabangkan dengan menambah kendala               (program 2)  </a:t>
            </a:r>
          </a:p>
          <a:p>
            <a:pPr marL="0" indent="0">
              <a:buNone/>
            </a:pPr>
            <a:r>
              <a:rPr lang="id-ID" dirty="0"/>
              <a:t>     dan                (program 3)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62783"/>
              </p:ext>
            </p:extLst>
          </p:nvPr>
        </p:nvGraphicFramePr>
        <p:xfrm>
          <a:off x="3703518" y="1595224"/>
          <a:ext cx="2106613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1" name="Equation" r:id="rId3" imgW="850680" imgH="241200" progId="Equation.DSMT4">
                  <p:embed/>
                </p:oleObj>
              </mc:Choice>
              <mc:Fallback>
                <p:oleObj name="Equation" r:id="rId3" imgW="85068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3518" y="1595224"/>
                        <a:ext cx="2106613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999432"/>
              </p:ext>
            </p:extLst>
          </p:nvPr>
        </p:nvGraphicFramePr>
        <p:xfrm>
          <a:off x="6488373" y="4217395"/>
          <a:ext cx="800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2" name="Equation" r:id="rId5" imgW="431640" imgH="228600" progId="Equation.DSMT4">
                  <p:embed/>
                </p:oleObj>
              </mc:Choice>
              <mc:Fallback>
                <p:oleObj name="Equation" r:id="rId5" imgW="43164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88373" y="4217395"/>
                        <a:ext cx="80010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163291"/>
              </p:ext>
            </p:extLst>
          </p:nvPr>
        </p:nvGraphicFramePr>
        <p:xfrm>
          <a:off x="1640835" y="4639670"/>
          <a:ext cx="800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3" name="Equation" r:id="rId7" imgW="431640" imgH="228600" progId="Equation.DSMT4">
                  <p:embed/>
                </p:oleObj>
              </mc:Choice>
              <mc:Fallback>
                <p:oleObj name="Equation" r:id="rId7" imgW="43164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40835" y="4639670"/>
                        <a:ext cx="80010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478239"/>
              </p:ext>
            </p:extLst>
          </p:nvPr>
        </p:nvGraphicFramePr>
        <p:xfrm>
          <a:off x="6648142" y="3371188"/>
          <a:ext cx="10350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4" name="Equation" r:id="rId9" imgW="558720" imgH="228600" progId="Equation.DSMT4">
                  <p:embed/>
                </p:oleObj>
              </mc:Choice>
              <mc:Fallback>
                <p:oleObj name="Equation" r:id="rId9" imgW="55872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48142" y="3371188"/>
                        <a:ext cx="1035050" cy="42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497781"/>
              </p:ext>
            </p:extLst>
          </p:nvPr>
        </p:nvGraphicFramePr>
        <p:xfrm>
          <a:off x="1906635" y="2361479"/>
          <a:ext cx="1068600" cy="35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5" name="Equation" r:id="rId11" imgW="685800" imgH="228600" progId="Equation.DSMT4">
                  <p:embed/>
                </p:oleObj>
              </mc:Choice>
              <mc:Fallback>
                <p:oleObj name="Equation" r:id="rId11" imgW="685800" imgH="228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06635" y="2361479"/>
                        <a:ext cx="1068600" cy="356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891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Program-2 (Program-1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1973"/>
            <a:ext cx="8596668" cy="4949895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Minimumkan  </a:t>
            </a:r>
          </a:p>
          <a:p>
            <a:pPr marL="0" indent="0">
              <a:buNone/>
            </a:pPr>
            <a:r>
              <a:rPr lang="id-ID" dirty="0"/>
              <a:t>	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Penyelesaian optimalnya adalah titik (0.75, 2) dengan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531851"/>
              </p:ext>
            </p:extLst>
          </p:nvPr>
        </p:nvGraphicFramePr>
        <p:xfrm>
          <a:off x="8134350" y="609600"/>
          <a:ext cx="15192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2"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34350" y="609600"/>
                        <a:ext cx="151923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448037"/>
              </p:ext>
            </p:extLst>
          </p:nvPr>
        </p:nvGraphicFramePr>
        <p:xfrm>
          <a:off x="6441344" y="5954713"/>
          <a:ext cx="185578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3" name="Equation" r:id="rId5" imgW="749160" imgH="241200" progId="Equation.DSMT4">
                  <p:embed/>
                </p:oleObj>
              </mc:Choice>
              <mc:Fallback>
                <p:oleObj name="Equation" r:id="rId5" imgW="74916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1344" y="5954713"/>
                        <a:ext cx="1855787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98721"/>
              </p:ext>
            </p:extLst>
          </p:nvPr>
        </p:nvGraphicFramePr>
        <p:xfrm>
          <a:off x="2446883" y="1526108"/>
          <a:ext cx="21685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4" name="Equation" r:id="rId7" imgW="876240" imgH="228600" progId="Equation.DSMT4">
                  <p:embed/>
                </p:oleObj>
              </mc:Choice>
              <mc:Fallback>
                <p:oleObj name="Equation" r:id="rId7" imgW="8762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6883" y="1526108"/>
                        <a:ext cx="216852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818486"/>
              </p:ext>
            </p:extLst>
          </p:nvPr>
        </p:nvGraphicFramePr>
        <p:xfrm>
          <a:off x="1881188" y="2263775"/>
          <a:ext cx="1839912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25" name="Equation" r:id="rId9" imgW="939600" imgH="914400" progId="Equation.DSMT4">
                  <p:embed/>
                </p:oleObj>
              </mc:Choice>
              <mc:Fallback>
                <p:oleObj name="Equation" r:id="rId9" imgW="939600" imgH="9144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81188" y="2263775"/>
                        <a:ext cx="1839912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71740" y="2046265"/>
            <a:ext cx="4402262" cy="36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58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2051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Program-3 (Program-1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14424"/>
            <a:ext cx="8596668" cy="4949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/>
              <a:t>Minimumkan  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r>
              <a:rPr lang="id-ID" dirty="0">
                <a:solidFill>
                  <a:srgbClr val="FF0000"/>
                </a:solidFill>
              </a:rPr>
              <a:t>Program 3 merupakan soal yang tidak fisibel </a:t>
            </a:r>
            <a:r>
              <a:rPr lang="id-ID" dirty="0"/>
              <a:t>sehingga tidak memiliki penyelesaian optimal</a:t>
            </a:r>
          </a:p>
          <a:p>
            <a:r>
              <a:rPr lang="id-ID" dirty="0"/>
              <a:t>Penyelesaian program-2 bukan merupakan penyelesaian bulat sehingga perlu dicabangkan. </a:t>
            </a:r>
          </a:p>
          <a:p>
            <a:r>
              <a:rPr lang="id-ID" dirty="0"/>
              <a:t>Karena                   , maka percabangan dilakukan dengan </a:t>
            </a:r>
          </a:p>
          <a:p>
            <a:pPr marL="0" indent="0">
              <a:buNone/>
            </a:pPr>
            <a:r>
              <a:rPr lang="id-ID" dirty="0"/>
              <a:t>     menambahkan kendala               (program-4) dan                 (program-5)</a:t>
            </a:r>
            <a:endParaRPr lang="id-ID" dirty="0">
              <a:solidFill>
                <a:srgbClr val="FF0000"/>
              </a:solidFill>
            </a:endParaRPr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570472"/>
              </p:ext>
            </p:extLst>
          </p:nvPr>
        </p:nvGraphicFramePr>
        <p:xfrm>
          <a:off x="8134350" y="295696"/>
          <a:ext cx="151923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12" name="Equation" r:id="rId3" imgW="431640" imgH="228600" progId="Equation.DSMT4">
                  <p:embed/>
                </p:oleObj>
              </mc:Choice>
              <mc:Fallback>
                <p:oleObj name="Equation" r:id="rId3" imgW="4316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34350" y="295696"/>
                        <a:ext cx="151923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018793"/>
              </p:ext>
            </p:extLst>
          </p:nvPr>
        </p:nvGraphicFramePr>
        <p:xfrm>
          <a:off x="2433235" y="1253150"/>
          <a:ext cx="21685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13" name="Equation" r:id="rId5" imgW="876240" imgH="228600" progId="Equation.DSMT4">
                  <p:embed/>
                </p:oleObj>
              </mc:Choice>
              <mc:Fallback>
                <p:oleObj name="Equation" r:id="rId5" imgW="8762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3235" y="1253150"/>
                        <a:ext cx="216852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892078"/>
              </p:ext>
            </p:extLst>
          </p:nvPr>
        </p:nvGraphicFramePr>
        <p:xfrm>
          <a:off x="1868488" y="1818300"/>
          <a:ext cx="1839912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14" name="Equation" r:id="rId7" imgW="939600" imgH="914400" progId="Equation.DSMT4">
                  <p:embed/>
                </p:oleObj>
              </mc:Choice>
              <mc:Fallback>
                <p:oleObj name="Equation" r:id="rId7" imgW="939600" imgH="9144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68488" y="1818300"/>
                        <a:ext cx="1839912" cy="179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187081"/>
              </p:ext>
            </p:extLst>
          </p:nvPr>
        </p:nvGraphicFramePr>
        <p:xfrm>
          <a:off x="3611563" y="5466997"/>
          <a:ext cx="7762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15" name="Equation" r:id="rId9" imgW="419040" imgH="228600" progId="Equation.DSMT4">
                  <p:embed/>
                </p:oleObj>
              </mc:Choice>
              <mc:Fallback>
                <p:oleObj name="Equation" r:id="rId9" imgW="41904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11563" y="5466997"/>
                        <a:ext cx="7762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48082"/>
              </p:ext>
            </p:extLst>
          </p:nvPr>
        </p:nvGraphicFramePr>
        <p:xfrm>
          <a:off x="6338888" y="5466997"/>
          <a:ext cx="72866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16" name="Equation" r:id="rId11" imgW="393480" imgH="228600" progId="Equation.DSMT4">
                  <p:embed/>
                </p:oleObj>
              </mc:Choice>
              <mc:Fallback>
                <p:oleObj name="Equation" r:id="rId11" imgW="39348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38888" y="5466997"/>
                        <a:ext cx="728662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884272"/>
              </p:ext>
            </p:extLst>
          </p:nvPr>
        </p:nvGraphicFramePr>
        <p:xfrm>
          <a:off x="1924028" y="5072657"/>
          <a:ext cx="1154112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17" name="Equation" r:id="rId13" imgW="622080" imgH="228600" progId="Equation.DSMT4">
                  <p:embed/>
                </p:oleObj>
              </mc:Choice>
              <mc:Fallback>
                <p:oleObj name="Equation" r:id="rId13" imgW="622080" imgH="2286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24028" y="5072657"/>
                        <a:ext cx="1154112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076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0291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Program-4 (Program-2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139916"/>
            <a:ext cx="9722260" cy="5615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/>
              <a:t>Minimumkan  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Penyelesaian optimalnya adalah titik (0, 1.25) dengan</a:t>
            </a:r>
          </a:p>
          <a:p>
            <a:pPr marL="0" indent="0">
              <a:buNone/>
            </a:pPr>
            <a:r>
              <a:rPr lang="id-ID" dirty="0"/>
              <a:t>Penyelesaian program 2 belum merupakan penyelesaian bulat sehingga </a:t>
            </a:r>
            <a:r>
              <a:rPr lang="id-ID" dirty="0">
                <a:solidFill>
                  <a:srgbClr val="FF0000"/>
                </a:solidFill>
              </a:rPr>
              <a:t>batas atas penyelesaian belum diperoleh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7081"/>
              </p:ext>
            </p:extLst>
          </p:nvPr>
        </p:nvGraphicFramePr>
        <p:xfrm>
          <a:off x="8156575" y="336550"/>
          <a:ext cx="1474788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99" name="Equation" r:id="rId3" imgW="419040" imgH="228600" progId="Equation.DSMT4">
                  <p:embed/>
                </p:oleObj>
              </mc:Choice>
              <mc:Fallback>
                <p:oleObj name="Equation" r:id="rId3" imgW="4190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6575" y="336550"/>
                        <a:ext cx="1474788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434245"/>
              </p:ext>
            </p:extLst>
          </p:nvPr>
        </p:nvGraphicFramePr>
        <p:xfrm>
          <a:off x="6385497" y="5520640"/>
          <a:ext cx="12668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0" name="Equation" r:id="rId5" imgW="647640" imgH="241200" progId="Equation.DSMT4">
                  <p:embed/>
                </p:oleObj>
              </mc:Choice>
              <mc:Fallback>
                <p:oleObj name="Equation" r:id="rId5" imgW="647640" imgH="241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85497" y="5520640"/>
                        <a:ext cx="1266825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743881"/>
              </p:ext>
            </p:extLst>
          </p:nvPr>
        </p:nvGraphicFramePr>
        <p:xfrm>
          <a:off x="2433235" y="1048430"/>
          <a:ext cx="21685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1" name="Equation" r:id="rId7" imgW="876240" imgH="228600" progId="Equation.DSMT4">
                  <p:embed/>
                </p:oleObj>
              </mc:Choice>
              <mc:Fallback>
                <p:oleObj name="Equation" r:id="rId7" imgW="87624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3235" y="1048430"/>
                        <a:ext cx="216852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835116"/>
              </p:ext>
            </p:extLst>
          </p:nvPr>
        </p:nvGraphicFramePr>
        <p:xfrm>
          <a:off x="1868488" y="1621145"/>
          <a:ext cx="1839912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02" name="Equation" r:id="rId9" imgW="939600" imgH="1143000" progId="Equation.DSMT4">
                  <p:embed/>
                </p:oleObj>
              </mc:Choice>
              <mc:Fallback>
                <p:oleObj name="Equation" r:id="rId9" imgW="939600" imgH="11430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68488" y="1621145"/>
                        <a:ext cx="1839912" cy="223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2158" y="1791123"/>
            <a:ext cx="4403678" cy="36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23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22260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Program-5 (Program-2 + kendala            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1973"/>
            <a:ext cx="8596668" cy="49498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d-ID" dirty="0"/>
              <a:t>Minimumkan  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Titik minimumnya terletak pada (1, 2) dengan nilai minimum</a:t>
            </a:r>
          </a:p>
          <a:p>
            <a:pPr marL="0" indent="0">
              <a:buNone/>
            </a:pPr>
            <a:r>
              <a:rPr lang="id-ID" dirty="0"/>
              <a:t>Karena merupakan penyelesaian bulat maka </a:t>
            </a:r>
            <a:r>
              <a:rPr lang="id-ID" dirty="0">
                <a:solidFill>
                  <a:srgbClr val="FF0000"/>
                </a:solidFill>
              </a:rPr>
              <a:t>nilai minimum ini merupakan batas atas penyelesaian masalah semula</a:t>
            </a:r>
          </a:p>
          <a:p>
            <a:pPr marL="0" indent="0">
              <a:buNone/>
            </a:pPr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557410"/>
              </p:ext>
            </p:extLst>
          </p:nvPr>
        </p:nvGraphicFramePr>
        <p:xfrm>
          <a:off x="8201025" y="609600"/>
          <a:ext cx="13843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16" name="Equation" r:id="rId3" imgW="393480" imgH="228600" progId="Equation.DSMT4">
                  <p:embed/>
                </p:oleObj>
              </mc:Choice>
              <mc:Fallback>
                <p:oleObj name="Equation" r:id="rId3" imgW="39348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1025" y="609600"/>
                        <a:ext cx="1384300" cy="80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30296" y="1567432"/>
          <a:ext cx="2419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17" name="Equation" r:id="rId5" imgW="977760" imgH="228600" progId="Equation.DSMT4">
                  <p:embed/>
                </p:oleObj>
              </mc:Choice>
              <mc:Fallback>
                <p:oleObj name="Equation" r:id="rId5" imgW="9777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0296" y="1567432"/>
                        <a:ext cx="24193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086132"/>
              </p:ext>
            </p:extLst>
          </p:nvPr>
        </p:nvGraphicFramePr>
        <p:xfrm>
          <a:off x="1800059" y="2046561"/>
          <a:ext cx="1839912" cy="223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18" name="Equation" r:id="rId7" imgW="939600" imgH="1143000" progId="Equation.DSMT4">
                  <p:embed/>
                </p:oleObj>
              </mc:Choice>
              <mc:Fallback>
                <p:oleObj name="Equation" r:id="rId7" imgW="939600" imgH="11430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0059" y="2046561"/>
                        <a:ext cx="1839912" cy="223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347083"/>
              </p:ext>
            </p:extLst>
          </p:nvPr>
        </p:nvGraphicFramePr>
        <p:xfrm>
          <a:off x="7192107" y="5275263"/>
          <a:ext cx="10175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19" name="Equation" r:id="rId9" imgW="520560" imgH="241200" progId="Equation.DSMT4">
                  <p:embed/>
                </p:oleObj>
              </mc:Choice>
              <mc:Fallback>
                <p:oleObj name="Equation" r:id="rId9" imgW="520560" imgH="2412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92107" y="5275263"/>
                        <a:ext cx="1017587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6011" y="1930400"/>
            <a:ext cx="3932192" cy="31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24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82138"/>
            <a:ext cx="8596668" cy="6223378"/>
          </a:xfrm>
        </p:spPr>
        <p:txBody>
          <a:bodyPr>
            <a:normAutofit/>
          </a:bodyPr>
          <a:lstStyle/>
          <a:p>
            <a:r>
              <a:rPr lang="id-ID" dirty="0"/>
              <a:t>Karena                  maka program-4 tidak perlu dicabangkan lagi</a:t>
            </a:r>
          </a:p>
          <a:p>
            <a:r>
              <a:rPr lang="id-ID" dirty="0"/>
              <a:t>Karena tidak ada titik lain yang dapat dicabangkan maka penyelesaian masalah semula adalah pada titik (1, 2) dengan z minimum = -3</a:t>
            </a:r>
          </a:p>
          <a:p>
            <a:r>
              <a:rPr lang="id-ID" dirty="0"/>
              <a:t>Proses percabangan dapat dilihat pada gambar di bawah ini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  <a:p>
            <a:endParaRPr lang="id-ID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753071"/>
              </p:ext>
            </p:extLst>
          </p:nvPr>
        </p:nvGraphicFramePr>
        <p:xfrm>
          <a:off x="2027995" y="327546"/>
          <a:ext cx="10541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9" name="Equation" r:id="rId3" imgW="558720" imgH="241200" progId="Equation.DSMT4">
                  <p:embed/>
                </p:oleObj>
              </mc:Choice>
              <mc:Fallback>
                <p:oleObj name="Equation" r:id="rId3" imgW="558720" imgH="241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7995" y="327546"/>
                        <a:ext cx="10541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339" y="1942868"/>
            <a:ext cx="5140658" cy="491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17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4.3 Metode Bidang Potong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6789"/>
            <a:ext cx="8596668" cy="4444574"/>
          </a:xfrm>
        </p:spPr>
        <p:txBody>
          <a:bodyPr/>
          <a:lstStyle/>
          <a:p>
            <a:r>
              <a:rPr lang="id-ID" dirty="0"/>
              <a:t>Misalkan penyelesaian soal program bilangan bulat mula-mula tidak menghasilkan penyelesaian bulat.</a:t>
            </a:r>
          </a:p>
          <a:p>
            <a:r>
              <a:rPr lang="id-ID" dirty="0"/>
              <a:t>Metode Bidang Potong (</a:t>
            </a:r>
            <a:r>
              <a:rPr lang="id-ID" i="1" dirty="0"/>
              <a:t>Cutting Plane</a:t>
            </a:r>
            <a:r>
              <a:rPr lang="id-ID" dirty="0"/>
              <a:t>) menambahkan sejumlah kendala sehingga diperoleh daerah fisibel baru yang penyelesaiannya merupakan bilangan bulat.</a:t>
            </a:r>
          </a:p>
          <a:p>
            <a:endParaRPr lang="id-ID" dirty="0"/>
          </a:p>
          <a:p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0" y="3562064"/>
            <a:ext cx="7834598" cy="32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859809"/>
            <a:ext cx="8596668" cy="5181553"/>
          </a:xfrm>
        </p:spPr>
        <p:txBody>
          <a:bodyPr/>
          <a:lstStyle/>
          <a:p>
            <a:pPr marL="0" indent="0">
              <a:buNone/>
            </a:pPr>
            <a:endParaRPr lang="id-ID" sz="3200" dirty="0">
              <a:solidFill>
                <a:srgbClr val="FF000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sp>
        <p:nvSpPr>
          <p:cNvPr id="4" name="Rectangle 68"/>
          <p:cNvSpPr>
            <a:spLocks noChangeArrowheads="1"/>
          </p:cNvSpPr>
          <p:nvPr/>
        </p:nvSpPr>
        <p:spPr bwMode="auto">
          <a:xfrm>
            <a:off x="5313363" y="4267200"/>
            <a:ext cx="4051300" cy="3810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A4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id-ID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483160" y="487363"/>
            <a:ext cx="41735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Daerah </a:t>
            </a:r>
            <a:r>
              <a:rPr lang="en-US" altLang="id-ID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fisibel</a:t>
            </a:r>
            <a:r>
              <a:rPr lang="en-US" altLang="id-ID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 :  OAED</a:t>
            </a:r>
          </a:p>
          <a:p>
            <a:pPr eaLnBrk="1" hangingPunct="1"/>
            <a:r>
              <a:rPr lang="en-US" altLang="id-ID" dirty="0" err="1">
                <a:solidFill>
                  <a:srgbClr val="FF0066"/>
                </a:solidFill>
                <a:cs typeface="Times New Roman" panose="02020603050405020304" pitchFamily="18" charset="0"/>
              </a:rPr>
              <a:t>Mencari</a:t>
            </a:r>
            <a:r>
              <a:rPr lang="en-US" altLang="id-ID" dirty="0">
                <a:solidFill>
                  <a:srgbClr val="FF0066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FF0066"/>
                </a:solidFill>
                <a:cs typeface="Times New Roman" panose="02020603050405020304" pitchFamily="18" charset="0"/>
              </a:rPr>
              <a:t>titik</a:t>
            </a:r>
            <a:r>
              <a:rPr lang="en-US" altLang="id-ID" dirty="0">
                <a:solidFill>
                  <a:srgbClr val="FF0066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FF0066"/>
                </a:solidFill>
                <a:cs typeface="Times New Roman" panose="02020603050405020304" pitchFamily="18" charset="0"/>
              </a:rPr>
              <a:t>potong</a:t>
            </a:r>
            <a:r>
              <a:rPr lang="en-US" altLang="id-ID" dirty="0">
                <a:solidFill>
                  <a:srgbClr val="FF0066"/>
                </a:solidFill>
                <a:cs typeface="Times New Roman" panose="02020603050405020304" pitchFamily="18" charset="0"/>
              </a:rPr>
              <a:t> E </a:t>
            </a:r>
            <a:r>
              <a:rPr lang="en-US" altLang="id-ID" dirty="0" err="1">
                <a:solidFill>
                  <a:srgbClr val="FF0066"/>
                </a:solidFill>
                <a:cs typeface="Times New Roman" panose="02020603050405020304" pitchFamily="18" charset="0"/>
              </a:rPr>
              <a:t>adalah</a:t>
            </a:r>
            <a:r>
              <a:rPr lang="en-US" altLang="id-ID" dirty="0">
                <a:solidFill>
                  <a:srgbClr val="FF0066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FF0066"/>
                </a:solidFill>
                <a:cs typeface="Times New Roman" panose="02020603050405020304" pitchFamily="18" charset="0"/>
              </a:rPr>
              <a:t>dengan</a:t>
            </a:r>
            <a:r>
              <a:rPr lang="en-US" altLang="id-ID" dirty="0">
                <a:solidFill>
                  <a:srgbClr val="FF0066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FF0066"/>
                </a:solidFill>
                <a:cs typeface="Times New Roman" panose="02020603050405020304" pitchFamily="18" charset="0"/>
              </a:rPr>
              <a:t>menyelesaikan</a:t>
            </a:r>
            <a:r>
              <a:rPr lang="en-US" altLang="id-ID" dirty="0">
                <a:solidFill>
                  <a:srgbClr val="FF0066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FF0066"/>
                </a:solidFill>
                <a:cs typeface="Times New Roman" panose="02020603050405020304" pitchFamily="18" charset="0"/>
              </a:rPr>
              <a:t>kedua</a:t>
            </a:r>
            <a:r>
              <a:rPr lang="en-US" altLang="id-ID" dirty="0">
                <a:solidFill>
                  <a:srgbClr val="FF0066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FF0066"/>
                </a:solidFill>
                <a:cs typeface="Times New Roman" panose="02020603050405020304" pitchFamily="18" charset="0"/>
              </a:rPr>
              <a:t>persamaan</a:t>
            </a:r>
            <a:r>
              <a:rPr lang="en-US" altLang="id-ID" dirty="0">
                <a:solidFill>
                  <a:srgbClr val="FF0066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FF0066"/>
                </a:solidFill>
                <a:cs typeface="Times New Roman" panose="02020603050405020304" pitchFamily="18" charset="0"/>
              </a:rPr>
              <a:t>kendala</a:t>
            </a:r>
            <a:endParaRPr lang="en-GB" altLang="id-ID" dirty="0">
              <a:solidFill>
                <a:srgbClr val="FF0066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51"/>
          <p:cNvSpPr txBox="1">
            <a:spLocks noChangeArrowheads="1"/>
          </p:cNvSpPr>
          <p:nvPr/>
        </p:nvSpPr>
        <p:spPr bwMode="auto">
          <a:xfrm>
            <a:off x="9929033" y="2286001"/>
            <a:ext cx="1710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id-ID" sz="1800" b="1" dirty="0">
                <a:latin typeface="Arial" panose="020B0604020202020204" pitchFamily="34" charset="0"/>
              </a:rPr>
              <a:t>E (</a:t>
            </a:r>
            <a:r>
              <a:rPr lang="id-ID" altLang="id-ID" sz="1800" b="1" dirty="0">
                <a:latin typeface="Arial" panose="020B0604020202020204" pitchFamily="34" charset="0"/>
              </a:rPr>
              <a:t>8 1/3</a:t>
            </a:r>
            <a:r>
              <a:rPr lang="en-US" altLang="id-ID" sz="1800" b="1" dirty="0">
                <a:latin typeface="Arial" panose="020B0604020202020204" pitchFamily="34" charset="0"/>
              </a:rPr>
              <a:t>, 8</a:t>
            </a:r>
            <a:r>
              <a:rPr lang="id-ID" altLang="id-ID" sz="1800" b="1" dirty="0">
                <a:latin typeface="Arial" panose="020B0604020202020204" pitchFamily="34" charset="0"/>
              </a:rPr>
              <a:t> 1/3</a:t>
            </a:r>
            <a:r>
              <a:rPr lang="en-US" altLang="id-ID" sz="1800" b="1" dirty="0">
                <a:latin typeface="Arial" panose="020B0604020202020204" pitchFamily="34" charset="0"/>
              </a:rPr>
              <a:t>)</a:t>
            </a:r>
            <a:endParaRPr lang="en-GB" altLang="id-ID" sz="1800" b="1" dirty="0">
              <a:latin typeface="Arial" panose="020B0604020202020204" pitchFamily="34" charset="0"/>
            </a:endParaRPr>
          </a:p>
        </p:txBody>
      </p:sp>
      <p:sp>
        <p:nvSpPr>
          <p:cNvPr id="9" name="Text Box 56"/>
          <p:cNvSpPr txBox="1">
            <a:spLocks noChangeArrowheads="1"/>
          </p:cNvSpPr>
          <p:nvPr/>
        </p:nvSpPr>
        <p:spPr bwMode="auto">
          <a:xfrm>
            <a:off x="6934199" y="2057401"/>
            <a:ext cx="24177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d-ID" altLang="id-ID" sz="1800" b="1" dirty="0">
                <a:latin typeface="Arial" panose="020B0604020202020204" pitchFamily="34" charset="0"/>
              </a:rPr>
              <a:t>10</a:t>
            </a:r>
            <a:r>
              <a:rPr lang="en-US" altLang="id-ID" sz="1800" b="1" dirty="0">
                <a:latin typeface="Arial" panose="020B0604020202020204" pitchFamily="34" charset="0"/>
              </a:rPr>
              <a:t>x</a:t>
            </a:r>
            <a:r>
              <a:rPr lang="en-US" altLang="id-ID" sz="1800" b="1" baseline="-25000" dirty="0">
                <a:latin typeface="Arial" panose="020B0604020202020204" pitchFamily="34" charset="0"/>
              </a:rPr>
              <a:t>1</a:t>
            </a:r>
            <a:r>
              <a:rPr lang="en-US" altLang="id-ID" sz="1800" b="1" dirty="0">
                <a:latin typeface="Arial" panose="020B0604020202020204" pitchFamily="34" charset="0"/>
              </a:rPr>
              <a:t> + 2 x</a:t>
            </a:r>
            <a:r>
              <a:rPr lang="en-US" altLang="id-ID" sz="1800" b="1" baseline="-25000" dirty="0">
                <a:latin typeface="Arial" panose="020B0604020202020204" pitchFamily="34" charset="0"/>
              </a:rPr>
              <a:t>2</a:t>
            </a:r>
            <a:r>
              <a:rPr lang="en-US" altLang="id-ID" sz="1800" b="1" dirty="0">
                <a:latin typeface="Arial" panose="020B0604020202020204" pitchFamily="34" charset="0"/>
              </a:rPr>
              <a:t> =  </a:t>
            </a:r>
            <a:r>
              <a:rPr lang="id-ID" altLang="id-ID" sz="1800" b="1" dirty="0">
                <a:latin typeface="Arial" panose="020B0604020202020204" pitchFamily="34" charset="0"/>
              </a:rPr>
              <a:t>100</a:t>
            </a:r>
            <a:endParaRPr lang="en-GB" altLang="id-ID" sz="1800" b="1" dirty="0">
              <a:latin typeface="Arial" panose="020B0604020202020204" pitchFamily="34" charset="0"/>
            </a:endParaRPr>
          </a:p>
        </p:txBody>
      </p:sp>
      <p:sp>
        <p:nvSpPr>
          <p:cNvPr id="10" name="Text Box 57"/>
          <p:cNvSpPr txBox="1">
            <a:spLocks noChangeArrowheads="1"/>
          </p:cNvSpPr>
          <p:nvPr/>
        </p:nvSpPr>
        <p:spPr bwMode="auto">
          <a:xfrm>
            <a:off x="7062720" y="2438401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d-ID" altLang="id-ID" sz="1800" b="1" dirty="0">
                <a:latin typeface="Arial" panose="020B0604020202020204" pitchFamily="34" charset="0"/>
              </a:rPr>
              <a:t>4</a:t>
            </a:r>
            <a:r>
              <a:rPr lang="en-US" altLang="id-ID" sz="1800" b="1" dirty="0">
                <a:latin typeface="Arial" panose="020B0604020202020204" pitchFamily="34" charset="0"/>
              </a:rPr>
              <a:t>x</a:t>
            </a:r>
            <a:r>
              <a:rPr lang="en-US" altLang="id-ID" sz="1800" b="1" baseline="-25000" dirty="0">
                <a:latin typeface="Arial" panose="020B0604020202020204" pitchFamily="34" charset="0"/>
              </a:rPr>
              <a:t>1</a:t>
            </a:r>
            <a:r>
              <a:rPr lang="en-US" altLang="id-ID" sz="1800" b="1" dirty="0">
                <a:latin typeface="Arial" panose="020B0604020202020204" pitchFamily="34" charset="0"/>
              </a:rPr>
              <a:t> + </a:t>
            </a:r>
            <a:r>
              <a:rPr lang="id-ID" altLang="id-ID" sz="1800" b="1" dirty="0">
                <a:latin typeface="Arial" panose="020B0604020202020204" pitchFamily="34" charset="0"/>
              </a:rPr>
              <a:t>2 </a:t>
            </a:r>
            <a:r>
              <a:rPr lang="en-US" altLang="id-ID" sz="1800" b="1" dirty="0">
                <a:latin typeface="Arial" panose="020B0604020202020204" pitchFamily="34" charset="0"/>
              </a:rPr>
              <a:t>x</a:t>
            </a:r>
            <a:r>
              <a:rPr lang="en-US" altLang="id-ID" sz="1800" b="1" baseline="-25000" dirty="0">
                <a:latin typeface="Arial" panose="020B0604020202020204" pitchFamily="34" charset="0"/>
              </a:rPr>
              <a:t>2</a:t>
            </a:r>
            <a:r>
              <a:rPr lang="en-US" altLang="id-ID" sz="1800" b="1" dirty="0">
                <a:latin typeface="Arial" panose="020B0604020202020204" pitchFamily="34" charset="0"/>
              </a:rPr>
              <a:t> =  </a:t>
            </a:r>
            <a:r>
              <a:rPr lang="id-ID" altLang="id-ID" sz="1800" b="1" dirty="0">
                <a:latin typeface="Arial" panose="020B0604020202020204" pitchFamily="34" charset="0"/>
              </a:rPr>
              <a:t>5</a:t>
            </a:r>
            <a:r>
              <a:rPr lang="en-US" altLang="id-ID" sz="1800" b="1" dirty="0">
                <a:latin typeface="Arial" panose="020B0604020202020204" pitchFamily="34" charset="0"/>
              </a:rPr>
              <a:t>0</a:t>
            </a:r>
            <a:endParaRPr lang="en-GB" altLang="id-ID" sz="1800" b="1" dirty="0">
              <a:latin typeface="Arial" panose="020B0604020202020204" pitchFamily="34" charset="0"/>
            </a:endParaRPr>
          </a:p>
        </p:txBody>
      </p:sp>
      <p:sp>
        <p:nvSpPr>
          <p:cNvPr id="12" name="AutoShape 61"/>
          <p:cNvSpPr>
            <a:spLocks noChangeArrowheads="1"/>
          </p:cNvSpPr>
          <p:nvPr/>
        </p:nvSpPr>
        <p:spPr bwMode="auto">
          <a:xfrm>
            <a:off x="9033683" y="2133600"/>
            <a:ext cx="762000" cy="7620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id-ID"/>
          </a:p>
        </p:txBody>
      </p:sp>
      <p:grpSp>
        <p:nvGrpSpPr>
          <p:cNvPr id="13" name="Group 70"/>
          <p:cNvGrpSpPr>
            <a:grpSpLocks/>
          </p:cNvGrpSpPr>
          <p:nvPr/>
        </p:nvGrpSpPr>
        <p:grpSpPr bwMode="auto">
          <a:xfrm>
            <a:off x="5541963" y="2955925"/>
            <a:ext cx="3810000" cy="2133600"/>
            <a:chOff x="2976" y="1862"/>
            <a:chExt cx="2400" cy="1344"/>
          </a:xfrm>
        </p:grpSpPr>
        <p:sp>
          <p:nvSpPr>
            <p:cNvPr id="14" name="Line 62"/>
            <p:cNvSpPr>
              <a:spLocks noChangeShapeType="1"/>
            </p:cNvSpPr>
            <p:nvPr/>
          </p:nvSpPr>
          <p:spPr bwMode="auto">
            <a:xfrm>
              <a:off x="2976" y="2160"/>
              <a:ext cx="2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d-ID"/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 flipV="1">
              <a:off x="3955" y="1862"/>
              <a:ext cx="0" cy="1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id-ID"/>
            </a:p>
          </p:txBody>
        </p:sp>
      </p:grpSp>
      <p:sp>
        <p:nvSpPr>
          <p:cNvPr id="16" name="Text Box 64"/>
          <p:cNvSpPr txBox="1">
            <a:spLocks noChangeArrowheads="1"/>
          </p:cNvSpPr>
          <p:nvPr/>
        </p:nvSpPr>
        <p:spPr bwMode="auto">
          <a:xfrm>
            <a:off x="5549900" y="2921000"/>
            <a:ext cx="774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 dirty="0" err="1">
                <a:solidFill>
                  <a:srgbClr val="0000FF"/>
                </a:solidFill>
              </a:rPr>
              <a:t>Titik</a:t>
            </a:r>
            <a:endParaRPr lang="en-GB" altLang="id-ID" dirty="0">
              <a:solidFill>
                <a:srgbClr val="0000FF"/>
              </a:solidFill>
            </a:endParaRPr>
          </a:p>
        </p:txBody>
      </p:sp>
      <p:sp>
        <p:nvSpPr>
          <p:cNvPr id="17" name="Text Box 65"/>
          <p:cNvSpPr txBox="1">
            <a:spLocks noChangeArrowheads="1"/>
          </p:cNvSpPr>
          <p:nvPr/>
        </p:nvSpPr>
        <p:spPr bwMode="auto">
          <a:xfrm>
            <a:off x="7142163" y="2895600"/>
            <a:ext cx="22749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 dirty="0">
                <a:solidFill>
                  <a:srgbClr val="0000FF"/>
                </a:solidFill>
              </a:rPr>
              <a:t>f(x) = </a:t>
            </a:r>
            <a:r>
              <a:rPr lang="id-ID" altLang="id-ID" dirty="0">
                <a:solidFill>
                  <a:srgbClr val="0000FF"/>
                </a:solidFill>
              </a:rPr>
              <a:t>5</a:t>
            </a:r>
            <a:r>
              <a:rPr lang="en-US" altLang="id-ID" dirty="0">
                <a:solidFill>
                  <a:srgbClr val="0000FF"/>
                </a:solidFill>
              </a:rPr>
              <a:t> x</a:t>
            </a:r>
            <a:r>
              <a:rPr lang="en-US" altLang="id-ID" baseline="-25000" dirty="0">
                <a:solidFill>
                  <a:srgbClr val="0000FF"/>
                </a:solidFill>
              </a:rPr>
              <a:t>1</a:t>
            </a:r>
            <a:r>
              <a:rPr lang="en-US" altLang="id-ID" dirty="0">
                <a:solidFill>
                  <a:srgbClr val="0000FF"/>
                </a:solidFill>
              </a:rPr>
              <a:t> + 2 x</a:t>
            </a:r>
            <a:r>
              <a:rPr lang="en-US" altLang="id-ID" baseline="-25000" dirty="0">
                <a:solidFill>
                  <a:srgbClr val="0000FF"/>
                </a:solidFill>
              </a:rPr>
              <a:t>2</a:t>
            </a:r>
            <a:endParaRPr lang="en-GB" altLang="id-ID" baseline="-25000" dirty="0">
              <a:solidFill>
                <a:srgbClr val="0000FF"/>
              </a:solidFill>
            </a:endParaRPr>
          </a:p>
        </p:txBody>
      </p:sp>
      <p:sp>
        <p:nvSpPr>
          <p:cNvPr id="18" name="Text Box 66"/>
          <p:cNvSpPr txBox="1">
            <a:spLocks noChangeArrowheads="1"/>
          </p:cNvSpPr>
          <p:nvPr/>
        </p:nvSpPr>
        <p:spPr bwMode="auto">
          <a:xfrm>
            <a:off x="5050615" y="3495344"/>
            <a:ext cx="205537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 dirty="0">
                <a:solidFill>
                  <a:srgbClr val="0000FF"/>
                </a:solidFill>
              </a:rPr>
              <a:t>O (0, 0)</a:t>
            </a:r>
          </a:p>
          <a:p>
            <a:pPr eaLnBrk="1" hangingPunct="1"/>
            <a:r>
              <a:rPr lang="en-US" altLang="id-ID" dirty="0">
                <a:solidFill>
                  <a:srgbClr val="0000FF"/>
                </a:solidFill>
              </a:rPr>
              <a:t>A (0, </a:t>
            </a:r>
            <a:r>
              <a:rPr lang="id-ID" altLang="id-ID" dirty="0">
                <a:solidFill>
                  <a:srgbClr val="0000FF"/>
                </a:solidFill>
              </a:rPr>
              <a:t>25</a:t>
            </a:r>
            <a:r>
              <a:rPr lang="en-US" altLang="id-ID" dirty="0">
                <a:solidFill>
                  <a:srgbClr val="0000FF"/>
                </a:solidFill>
              </a:rPr>
              <a:t>)</a:t>
            </a:r>
          </a:p>
          <a:p>
            <a:pPr eaLnBrk="1" hangingPunct="1"/>
            <a:r>
              <a:rPr lang="en-US" altLang="id-ID" dirty="0">
                <a:solidFill>
                  <a:srgbClr val="0000FF"/>
                </a:solidFill>
              </a:rPr>
              <a:t>E (</a:t>
            </a:r>
            <a:r>
              <a:rPr lang="id-ID" altLang="id-ID" dirty="0">
                <a:solidFill>
                  <a:srgbClr val="0000FF"/>
                </a:solidFill>
              </a:rPr>
              <a:t>8 1/3</a:t>
            </a:r>
            <a:r>
              <a:rPr lang="en-US" altLang="id-ID" dirty="0">
                <a:solidFill>
                  <a:srgbClr val="0000FF"/>
                </a:solidFill>
              </a:rPr>
              <a:t>, 8</a:t>
            </a:r>
            <a:r>
              <a:rPr lang="id-ID" altLang="id-ID" dirty="0">
                <a:solidFill>
                  <a:srgbClr val="0000FF"/>
                </a:solidFill>
              </a:rPr>
              <a:t> 1/3</a:t>
            </a:r>
            <a:r>
              <a:rPr lang="en-US" altLang="id-ID" dirty="0">
                <a:solidFill>
                  <a:srgbClr val="0000FF"/>
                </a:solidFill>
              </a:rPr>
              <a:t>)</a:t>
            </a:r>
          </a:p>
          <a:p>
            <a:pPr eaLnBrk="1" hangingPunct="1"/>
            <a:r>
              <a:rPr lang="en-US" altLang="id-ID" dirty="0">
                <a:solidFill>
                  <a:srgbClr val="0000FF"/>
                </a:solidFill>
              </a:rPr>
              <a:t>D (</a:t>
            </a:r>
            <a:r>
              <a:rPr lang="id-ID" altLang="id-ID" dirty="0">
                <a:solidFill>
                  <a:srgbClr val="0000FF"/>
                </a:solidFill>
              </a:rPr>
              <a:t>10</a:t>
            </a:r>
            <a:r>
              <a:rPr lang="en-US" altLang="id-ID" dirty="0">
                <a:solidFill>
                  <a:srgbClr val="0000FF"/>
                </a:solidFill>
              </a:rPr>
              <a:t>, 0)</a:t>
            </a:r>
            <a:endParaRPr lang="en-GB" altLang="id-ID" dirty="0">
              <a:solidFill>
                <a:srgbClr val="0000FF"/>
              </a:solidFill>
            </a:endParaRPr>
          </a:p>
        </p:txBody>
      </p:sp>
      <p:sp>
        <p:nvSpPr>
          <p:cNvPr id="19" name="Text Box 67"/>
          <p:cNvSpPr txBox="1">
            <a:spLocks noChangeArrowheads="1"/>
          </p:cNvSpPr>
          <p:nvPr/>
        </p:nvSpPr>
        <p:spPr bwMode="auto">
          <a:xfrm>
            <a:off x="7299325" y="3492500"/>
            <a:ext cx="25717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 dirty="0">
                <a:solidFill>
                  <a:srgbClr val="0000FF"/>
                </a:solidFill>
              </a:rPr>
              <a:t>0</a:t>
            </a:r>
          </a:p>
          <a:p>
            <a:pPr algn="ctr" eaLnBrk="1" hangingPunct="1"/>
            <a:r>
              <a:rPr lang="id-ID" altLang="id-ID" dirty="0">
                <a:solidFill>
                  <a:srgbClr val="0000FF"/>
                </a:solidFill>
              </a:rPr>
              <a:t>5</a:t>
            </a:r>
            <a:r>
              <a:rPr lang="en-US" altLang="id-ID" dirty="0">
                <a:solidFill>
                  <a:srgbClr val="0000FF"/>
                </a:solidFill>
              </a:rPr>
              <a:t>0</a:t>
            </a:r>
          </a:p>
          <a:p>
            <a:pPr algn="ctr" eaLnBrk="1" hangingPunct="1"/>
            <a:r>
              <a:rPr lang="id-ID" altLang="id-ID" dirty="0">
                <a:solidFill>
                  <a:srgbClr val="0000FF"/>
                </a:solidFill>
              </a:rPr>
              <a:t>58 1/3</a:t>
            </a:r>
            <a:endParaRPr lang="en-US" altLang="id-ID" dirty="0">
              <a:solidFill>
                <a:srgbClr val="0000FF"/>
              </a:solidFill>
            </a:endParaRPr>
          </a:p>
          <a:p>
            <a:pPr algn="ctr" eaLnBrk="1" hangingPunct="1"/>
            <a:r>
              <a:rPr lang="id-ID" altLang="id-ID" dirty="0">
                <a:solidFill>
                  <a:srgbClr val="0000FF"/>
                </a:solidFill>
              </a:rPr>
              <a:t>50</a:t>
            </a:r>
            <a:endParaRPr lang="en-US" altLang="id-ID" dirty="0">
              <a:solidFill>
                <a:srgbClr val="0000FF"/>
              </a:solidFill>
            </a:endParaRPr>
          </a:p>
          <a:p>
            <a:pPr algn="ctr" eaLnBrk="1" hangingPunct="1"/>
            <a:endParaRPr lang="en-GB" altLang="id-ID" dirty="0">
              <a:solidFill>
                <a:srgbClr val="0000FF"/>
              </a:solidFill>
            </a:endParaRPr>
          </a:p>
        </p:txBody>
      </p:sp>
      <p:sp>
        <p:nvSpPr>
          <p:cNvPr id="20" name="Text Box 69"/>
          <p:cNvSpPr txBox="1">
            <a:spLocks noChangeArrowheads="1"/>
          </p:cNvSpPr>
          <p:nvPr/>
        </p:nvSpPr>
        <p:spPr bwMode="auto">
          <a:xfrm>
            <a:off x="9548814" y="4219575"/>
            <a:ext cx="885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 dirty="0">
                <a:solidFill>
                  <a:srgbClr val="FF0000"/>
                </a:solidFill>
              </a:rPr>
              <a:t>max !</a:t>
            </a:r>
            <a:endParaRPr lang="en-GB" altLang="id-ID" dirty="0">
              <a:solidFill>
                <a:srgbClr val="FF00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31671" y="5872706"/>
            <a:ext cx="9490248" cy="806123"/>
            <a:chOff x="431671" y="5872706"/>
            <a:chExt cx="9490248" cy="806123"/>
          </a:xfrm>
        </p:grpSpPr>
        <p:sp>
          <p:nvSpPr>
            <p:cNvPr id="21" name="Rectangle 20"/>
            <p:cNvSpPr/>
            <p:nvPr/>
          </p:nvSpPr>
          <p:spPr>
            <a:xfrm>
              <a:off x="431671" y="6032498"/>
              <a:ext cx="94902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dirty="0"/>
                <a:t>Jadi pengusaha tersebut harus memproduksi           liter cairan super dan           liter cairan biasa</a:t>
              </a:r>
            </a:p>
          </p:txBody>
        </p: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63933056"/>
                </p:ext>
              </p:extLst>
            </p:nvPr>
          </p:nvGraphicFramePr>
          <p:xfrm>
            <a:off x="5256471" y="5872706"/>
            <a:ext cx="386604" cy="6656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70" name="Equation" r:id="rId3" imgW="228600" imgH="393480" progId="Equation.DSMT4">
                    <p:embed/>
                  </p:oleObj>
                </mc:Choice>
                <mc:Fallback>
                  <p:oleObj name="Equation" r:id="rId3" imgW="228600" imgH="393480" progId="Equation.DSMT4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256471" y="5872706"/>
                          <a:ext cx="386604" cy="6656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1992808"/>
                </p:ext>
              </p:extLst>
            </p:nvPr>
          </p:nvGraphicFramePr>
          <p:xfrm>
            <a:off x="8198596" y="5876081"/>
            <a:ext cx="386604" cy="6656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71" name="Equation" r:id="rId5" imgW="228600" imgH="393480" progId="Equation.DSMT4">
                    <p:embed/>
                  </p:oleObj>
                </mc:Choice>
                <mc:Fallback>
                  <p:oleObj name="Equation" r:id="rId5" imgW="228600" imgH="393480" progId="Equation.DSMT4">
                    <p:embed/>
                    <p:pic>
                      <p:nvPicPr>
                        <p:cNvPr id="22" name="Object 2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198596" y="5876081"/>
                          <a:ext cx="386604" cy="6656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/>
          <p:cNvGrpSpPr/>
          <p:nvPr/>
        </p:nvGrpSpPr>
        <p:grpSpPr>
          <a:xfrm>
            <a:off x="363379" y="1130892"/>
            <a:ext cx="4006284" cy="4824319"/>
            <a:chOff x="363379" y="1130892"/>
            <a:chExt cx="4006284" cy="48243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379" y="1130892"/>
              <a:ext cx="4006284" cy="474181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675006" y="2853578"/>
              <a:ext cx="1970332" cy="532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97121" y="5551445"/>
              <a:ext cx="1448849" cy="321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44738394"/>
                </p:ext>
              </p:extLst>
            </p:nvPr>
          </p:nvGraphicFramePr>
          <p:xfrm>
            <a:off x="2413444" y="5507536"/>
            <a:ext cx="1790700" cy="447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72" name="Equation" r:id="rId7" imgW="914400" imgH="228600" progId="Equation.DSMT4">
                    <p:embed/>
                  </p:oleObj>
                </mc:Choice>
                <mc:Fallback>
                  <p:oleObj name="Equation" r:id="rId7" imgW="914400" imgH="228600" progId="Equation.DSMT4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413444" y="5507536"/>
                          <a:ext cx="1790700" cy="4476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6500121"/>
                </p:ext>
              </p:extLst>
            </p:nvPr>
          </p:nvGraphicFramePr>
          <p:xfrm>
            <a:off x="1743075" y="3096170"/>
            <a:ext cx="2014538" cy="44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73" name="Equation" r:id="rId9" imgW="1028520" imgH="228600" progId="Equation.DSMT4">
                    <p:embed/>
                  </p:oleObj>
                </mc:Choice>
                <mc:Fallback>
                  <p:oleObj name="Equation" r:id="rId9" imgW="1028520" imgH="228600" progId="Equation.DSMT4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743075" y="3096170"/>
                          <a:ext cx="2014538" cy="4460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8672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build="p" autoUpdateAnimBg="0"/>
      <p:bldP spid="8" grpId="0" autoUpdateAnimBg="0"/>
      <p:bldP spid="9" grpId="0" autoUpdateAnimBg="0"/>
      <p:bldP spid="10" grpId="0" autoUpdateAnimBg="0"/>
      <p:bldP spid="12" grpId="0" animBg="1"/>
      <p:bldP spid="16" grpId="0" autoUpdateAnimBg="0"/>
      <p:bldP spid="17" grpId="0" autoUpdateAnimBg="0"/>
      <p:bldP spid="18" grpId="0" build="p" autoUpdateAnimBg="0"/>
      <p:bldP spid="19" grpId="0" build="p" autoUpdateAnimBg="0"/>
      <p:bldP spid="20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96541"/>
            <a:ext cx="8596668" cy="4872250"/>
          </a:xfrm>
        </p:spPr>
        <p:txBody>
          <a:bodyPr/>
          <a:lstStyle/>
          <a:p>
            <a:r>
              <a:rPr lang="id-ID" dirty="0"/>
              <a:t>Misalkan </a:t>
            </a:r>
            <a:r>
              <a:rPr lang="id-ID" dirty="0">
                <a:solidFill>
                  <a:srgbClr val="FF0000"/>
                </a:solidFill>
              </a:rPr>
              <a:t>[a] menyatakan bilangan bulat terbesar yang lebih kecil atau sama dengan a</a:t>
            </a:r>
          </a:p>
          <a:p>
            <a:r>
              <a:rPr lang="id-ID" dirty="0"/>
              <a:t>Sebagai contoh:</a:t>
            </a:r>
          </a:p>
          <a:p>
            <a:pPr marL="0" indent="0">
              <a:buNone/>
            </a:pPr>
            <a:r>
              <a:rPr lang="id-ID" dirty="0"/>
              <a:t>		 [3,2] = 3</a:t>
            </a:r>
          </a:p>
          <a:p>
            <a:pPr marL="0" indent="0">
              <a:buNone/>
            </a:pPr>
            <a:r>
              <a:rPr lang="id-ID" dirty="0"/>
              <a:t>		    [2] = 2</a:t>
            </a:r>
          </a:p>
          <a:p>
            <a:pPr marL="0" indent="0">
              <a:buNone/>
            </a:pPr>
            <a:r>
              <a:rPr lang="id-ID" dirty="0"/>
              <a:t>		[-3,4] = -4</a:t>
            </a:r>
          </a:p>
          <a:p>
            <a:pPr marL="0" indent="0">
              <a:buNone/>
            </a:pPr>
            <a:endParaRPr lang="id-ID" dirty="0"/>
          </a:p>
          <a:p>
            <a:r>
              <a:rPr lang="id-ID" dirty="0"/>
              <a:t>Maka a – [a] menyatakan bagian pecahan dalam bilangan a</a:t>
            </a:r>
          </a:p>
          <a:p>
            <a:pPr marL="0" indent="0">
              <a:buNone/>
            </a:pPr>
            <a:r>
              <a:rPr lang="id-ID" dirty="0"/>
              <a:t>	Sehingga</a:t>
            </a:r>
          </a:p>
          <a:p>
            <a:pPr marL="0" indent="0">
              <a:buNone/>
            </a:pPr>
            <a:r>
              <a:rPr lang="id-ID" dirty="0"/>
              <a:t>		3,2	- [3,2] = 3,2 – 3 = 0,2</a:t>
            </a:r>
          </a:p>
          <a:p>
            <a:pPr marL="0" indent="0">
              <a:buNone/>
            </a:pPr>
            <a:r>
              <a:rPr lang="id-ID" dirty="0"/>
              <a:t>		2 – [2] = 2 – 2 = 0</a:t>
            </a:r>
          </a:p>
          <a:p>
            <a:pPr marL="0" indent="0">
              <a:buNone/>
            </a:pPr>
            <a:r>
              <a:rPr lang="id-ID" dirty="0"/>
              <a:t>		-3,4 – [-3,4] = -3,4 – (-4) = 0,6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90907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00251"/>
            <a:ext cx="8596668" cy="6346209"/>
          </a:xfrm>
        </p:spPr>
        <p:txBody>
          <a:bodyPr>
            <a:normAutofit lnSpcReduction="10000"/>
          </a:bodyPr>
          <a:lstStyle/>
          <a:p>
            <a:r>
              <a:rPr lang="id-ID" dirty="0"/>
              <a:t>Algoritma bidang potong adalah:</a:t>
            </a:r>
          </a:p>
          <a:p>
            <a:pPr>
              <a:buFont typeface="+mj-lt"/>
              <a:buAutoNum type="arabicPeriod"/>
            </a:pPr>
            <a:r>
              <a:rPr lang="id-ID" dirty="0"/>
              <a:t>Selesaikan program bilangan bulat dengan mengabaikan kendala semua penyelesaian adalah bilangan bulat. Jika penyelesaian tersebut menghasilkan penyelesaian bulat maka penyelesaian tersebut merupakan penyelesaian program </a:t>
            </a:r>
            <a:r>
              <a:rPr lang="id-ID" dirty="0">
                <a:solidFill>
                  <a:srgbClr val="FF0000"/>
                </a:solidFill>
              </a:rPr>
              <a:t>bilangan bulat mula-mula</a:t>
            </a:r>
            <a:r>
              <a:rPr lang="id-ID" dirty="0"/>
              <a:t>.</a:t>
            </a:r>
          </a:p>
          <a:p>
            <a:pPr>
              <a:buFont typeface="+mj-lt"/>
              <a:buAutoNum type="arabicPeriod"/>
            </a:pPr>
            <a:r>
              <a:rPr lang="id-ID" dirty="0"/>
              <a:t>Jika penyelesaian langkah (1) memuat variabel yang bernilai pecahan, lakukan langkah-langkah berikut:</a:t>
            </a:r>
          </a:p>
          <a:p>
            <a:pPr marL="723900">
              <a:buFont typeface="+mj-lt"/>
              <a:buAutoNum type="alphaLcPeriod"/>
            </a:pPr>
            <a:r>
              <a:rPr lang="id-ID" dirty="0"/>
              <a:t>Pilih sembarang baris tabel optimal simpleks yang dalam kolom b</a:t>
            </a:r>
            <a:r>
              <a:rPr lang="id-ID" baseline="-25000" dirty="0"/>
              <a:t>i</a:t>
            </a:r>
            <a:r>
              <a:rPr lang="id-ID" dirty="0"/>
              <a:t> nya memuat pecahan. Jika ada beberapa baris yang demikian, kadang-kadang </a:t>
            </a:r>
            <a:r>
              <a:rPr lang="id-ID" dirty="0">
                <a:solidFill>
                  <a:srgbClr val="FF0000"/>
                </a:solidFill>
              </a:rPr>
              <a:t>baris yang memuat pecahan terbesar dipilih</a:t>
            </a:r>
            <a:r>
              <a:rPr lang="id-ID" dirty="0"/>
              <a:t> agar iterasi lebih cepat.</a:t>
            </a:r>
          </a:p>
          <a:p>
            <a:pPr marL="723900">
              <a:buFont typeface="+mj-lt"/>
              <a:buAutoNum type="alphaLcPeriod"/>
            </a:pPr>
            <a:r>
              <a:rPr lang="id-ID" dirty="0"/>
              <a:t>Misalkan baris ke-i adalah baris yang terpilih dan persamaan yang </a:t>
            </a:r>
          </a:p>
          <a:p>
            <a:pPr marL="381000" indent="0">
              <a:buNone/>
            </a:pPr>
            <a:r>
              <a:rPr lang="id-ID" dirty="0"/>
              <a:t>	    terbentuk dalam baris ke-i adalah                          . Maka tambahkan </a:t>
            </a:r>
          </a:p>
          <a:p>
            <a:pPr marL="381000" indent="0">
              <a:buNone/>
            </a:pPr>
            <a:r>
              <a:rPr lang="id-ID" dirty="0"/>
              <a:t>     </a:t>
            </a:r>
          </a:p>
          <a:p>
            <a:pPr marL="381000" indent="0">
              <a:buNone/>
            </a:pPr>
            <a:r>
              <a:rPr lang="id-ID" dirty="0"/>
              <a:t>	    kendala                              pada soal mula-mula dengan   </a:t>
            </a:r>
          </a:p>
          <a:p>
            <a:pPr marL="381000" indent="0">
              <a:buNone/>
            </a:pPr>
            <a:endParaRPr lang="id-ID" dirty="0"/>
          </a:p>
          <a:p>
            <a:pPr marL="381000" indent="0">
              <a:buNone/>
            </a:pPr>
            <a:r>
              <a:rPr lang="id-ID" dirty="0"/>
              <a:t>                                        = bagian pecahan dalam a</a:t>
            </a:r>
            <a:r>
              <a:rPr lang="id-ID" baseline="-25000" dirty="0"/>
              <a:t>ij</a:t>
            </a:r>
            <a:r>
              <a:rPr lang="id-ID" dirty="0"/>
              <a:t>   </a:t>
            </a:r>
          </a:p>
          <a:p>
            <a:pPr marL="381000" indent="0">
              <a:buNone/>
            </a:pPr>
            <a:r>
              <a:rPr lang="id-ID" dirty="0"/>
              <a:t> </a:t>
            </a:r>
          </a:p>
          <a:p>
            <a:pPr marL="381000" indent="0">
              <a:buNone/>
            </a:pPr>
            <a:r>
              <a:rPr lang="id-ID" dirty="0"/>
              <a:t>                                        = bagian pecahan dalam b</a:t>
            </a:r>
            <a:r>
              <a:rPr lang="id-ID" baseline="-25000" dirty="0"/>
              <a:t>i</a:t>
            </a:r>
            <a:r>
              <a:rPr lang="id-ID" dirty="0"/>
              <a:t>        </a:t>
            </a:r>
          </a:p>
          <a:p>
            <a:pPr>
              <a:buFont typeface="+mj-lt"/>
              <a:buAutoNum type="arabicPeriod" startAt="3"/>
            </a:pPr>
            <a:r>
              <a:rPr lang="id-ID" dirty="0"/>
              <a:t>Kembali ke langkah (1).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042152"/>
              </p:ext>
            </p:extLst>
          </p:nvPr>
        </p:nvGraphicFramePr>
        <p:xfrm>
          <a:off x="2538530" y="4304328"/>
          <a:ext cx="16875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2" name="Equation" r:id="rId3" imgW="863280" imgH="355320" progId="Equation.DSMT4">
                  <p:embed/>
                </p:oleObj>
              </mc:Choice>
              <mc:Fallback>
                <p:oleObj name="Equation" r:id="rId3" imgW="863280" imgH="3553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8530" y="4304328"/>
                        <a:ext cx="168751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324439"/>
              </p:ext>
            </p:extLst>
          </p:nvPr>
        </p:nvGraphicFramePr>
        <p:xfrm>
          <a:off x="5087116" y="3568059"/>
          <a:ext cx="16383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3" name="Equation" r:id="rId5" imgW="838080" imgH="355320" progId="Equation.DSMT4">
                  <p:embed/>
                </p:oleObj>
              </mc:Choice>
              <mc:Fallback>
                <p:oleObj name="Equation" r:id="rId5" imgW="838080" imgH="35532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7116" y="3568059"/>
                        <a:ext cx="1638300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89530"/>
              </p:ext>
            </p:extLst>
          </p:nvPr>
        </p:nvGraphicFramePr>
        <p:xfrm>
          <a:off x="2001482" y="5040597"/>
          <a:ext cx="181133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4" name="Equation" r:id="rId7" imgW="927000" imgH="241200" progId="Equation.DSMT4">
                  <p:embed/>
                </p:oleObj>
              </mc:Choice>
              <mc:Fallback>
                <p:oleObj name="Equation" r:id="rId7" imgW="927000" imgH="241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01482" y="5040597"/>
                        <a:ext cx="1811338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882724"/>
              </p:ext>
            </p:extLst>
          </p:nvPr>
        </p:nvGraphicFramePr>
        <p:xfrm>
          <a:off x="2100701" y="5741277"/>
          <a:ext cx="16129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65" name="Equation" r:id="rId9" imgW="825480" imgH="228600" progId="Equation.DSMT4">
                  <p:embed/>
                </p:oleObj>
              </mc:Choice>
              <mc:Fallback>
                <p:oleObj name="Equation" r:id="rId9" imgW="825480" imgH="228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00701" y="5741277"/>
                        <a:ext cx="16129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7040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Pada metode cabang batas, penyelesaian program linier yang sesuai dapat dilakukan dengan metode grafik (jika 2 variabel) maupun dengan metode simpleks.</a:t>
            </a:r>
          </a:p>
          <a:p>
            <a:endParaRPr lang="id-ID" dirty="0"/>
          </a:p>
          <a:p>
            <a:r>
              <a:rPr lang="id-ID" dirty="0"/>
              <a:t>Akan tetapi penyelesaian program bilangan bulat dengan metode bidang potong haruslah dilakukan dengan metode simpleks, meskipun terdiri dari 2 variabel.</a:t>
            </a:r>
          </a:p>
          <a:p>
            <a:endParaRPr lang="id-ID" dirty="0"/>
          </a:p>
          <a:p>
            <a:r>
              <a:rPr lang="id-ID" dirty="0"/>
              <a:t>Hal ini karena iterasinya membutuhkan kendala baru yang dibentuk dari komponen pecahan variabel slack.</a:t>
            </a:r>
          </a:p>
        </p:txBody>
      </p:sp>
    </p:spTree>
    <p:extLst>
      <p:ext uri="{BB962C8B-B14F-4D97-AF65-F5344CB8AC3E}">
        <p14:creationId xmlns:p14="http://schemas.microsoft.com/office/powerpoint/2010/main" val="2840151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4.6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5027"/>
            <a:ext cx="8596668" cy="4376335"/>
          </a:xfrm>
        </p:spPr>
        <p:txBody>
          <a:bodyPr/>
          <a:lstStyle/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pPr marL="0" indent="0">
              <a:buNone/>
            </a:pPr>
            <a:r>
              <a:rPr lang="id-ID" sz="2400" b="1" dirty="0">
                <a:solidFill>
                  <a:srgbClr val="FF0000"/>
                </a:solidFill>
              </a:rPr>
              <a:t>PENYELESAIAN</a:t>
            </a:r>
          </a:p>
          <a:p>
            <a:r>
              <a:rPr lang="id-ID" dirty="0"/>
              <a:t>Bentuk standar simpleks:</a:t>
            </a:r>
          </a:p>
          <a:p>
            <a:pPr marL="0" indent="0">
              <a:buNone/>
            </a:pPr>
            <a:r>
              <a:rPr lang="id-ID" dirty="0"/>
              <a:t>	Maksimumkan	  </a:t>
            </a:r>
          </a:p>
          <a:p>
            <a:pPr marL="0" indent="0">
              <a:buNone/>
            </a:pPr>
            <a:r>
              <a:rPr lang="id-ID" dirty="0"/>
              <a:t>	</a:t>
            </a:r>
          </a:p>
          <a:p>
            <a:pPr marL="0" indent="0">
              <a:buNone/>
            </a:pPr>
            <a:r>
              <a:rPr lang="id-ID" dirty="0"/>
              <a:t>	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82053" y="1547860"/>
            <a:ext cx="24384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 err="1">
                <a:solidFill>
                  <a:srgbClr val="0909FF"/>
                </a:solidFill>
                <a:cs typeface="Times New Roman" panose="02020603050405020304" pitchFamily="18" charset="0"/>
              </a:rPr>
              <a:t>Maks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  Z = 3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 + 4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 err="1">
                <a:solidFill>
                  <a:srgbClr val="0909FF"/>
                </a:solidFill>
                <a:cs typeface="Times New Roman" panose="02020603050405020304" pitchFamily="18" charset="0"/>
              </a:rPr>
              <a:t>Kendala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	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2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</a:rPr>
              <a:t>1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 +   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</a:rPr>
              <a:t>2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</a:rPr>
              <a:t>  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  6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+ 3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   9     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, x</a:t>
            </a:r>
            <a:r>
              <a:rPr lang="en-US" altLang="id-ID" sz="2000" b="1" baseline="-25000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id-ID" sz="2000" b="1" dirty="0" err="1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bulat</a:t>
            </a:r>
            <a:r>
              <a:rPr lang="en-US" altLang="id-ID" sz="2000" b="1" dirty="0">
                <a:solidFill>
                  <a:srgbClr val="0909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  0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37012"/>
              </p:ext>
            </p:extLst>
          </p:nvPr>
        </p:nvGraphicFramePr>
        <p:xfrm>
          <a:off x="2901929" y="4068550"/>
          <a:ext cx="42735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4" name="Equation" r:id="rId3" imgW="1726920" imgH="228600" progId="Equation.DSMT4">
                  <p:embed/>
                </p:oleObj>
              </mc:Choice>
              <mc:Fallback>
                <p:oleObj name="Equation" r:id="rId3" imgW="172692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1929" y="4068550"/>
                        <a:ext cx="42735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369678"/>
              </p:ext>
            </p:extLst>
          </p:nvPr>
        </p:nvGraphicFramePr>
        <p:xfrm>
          <a:off x="2578740" y="4949991"/>
          <a:ext cx="3132137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35" name="Equation" r:id="rId5" imgW="1600200" imgH="685800" progId="Equation.DSMT4">
                  <p:embed/>
                </p:oleObj>
              </mc:Choice>
              <mc:Fallback>
                <p:oleObj name="Equation" r:id="rId5" imgW="1600200" imgH="6858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8740" y="4949991"/>
                        <a:ext cx="3132137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2251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341194"/>
            <a:ext cx="10213579" cy="6387151"/>
          </a:xfrm>
        </p:spPr>
        <p:txBody>
          <a:bodyPr>
            <a:normAutofit lnSpcReduction="10000"/>
          </a:bodyPr>
          <a:lstStyle/>
          <a:p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Penyelesaian optimal                                                            dengan nilai fungsi</a:t>
            </a:r>
          </a:p>
          <a:p>
            <a:endParaRPr lang="id-ID" dirty="0"/>
          </a:p>
          <a:p>
            <a:r>
              <a:rPr lang="id-ID" dirty="0"/>
              <a:t>                     bukan merupakan penyelesaian bulat sehingga bukanlah penyelesaian masalah mula-mula</a:t>
            </a:r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662276"/>
              </p:ext>
            </p:extLst>
          </p:nvPr>
        </p:nvGraphicFramePr>
        <p:xfrm>
          <a:off x="3507948" y="4943475"/>
          <a:ext cx="372903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6" name="Equation" r:id="rId3" imgW="1904760" imgH="431640" progId="Equation.DSMT4">
                  <p:embed/>
                </p:oleObj>
              </mc:Choice>
              <mc:Fallback>
                <p:oleObj name="Equation" r:id="rId3" imgW="1904760" imgH="43164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07948" y="4943475"/>
                        <a:ext cx="3729038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980618"/>
              </p:ext>
            </p:extLst>
          </p:nvPr>
        </p:nvGraphicFramePr>
        <p:xfrm>
          <a:off x="9460315" y="4980781"/>
          <a:ext cx="396875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7" name="Equation" r:id="rId5" imgW="203040" imgH="393480" progId="Equation.DSMT4">
                  <p:embed/>
                </p:oleObj>
              </mc:Choice>
              <mc:Fallback>
                <p:oleObj name="Equation" r:id="rId5" imgW="203040" imgH="3934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60315" y="4980781"/>
                        <a:ext cx="396875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749840"/>
              </p:ext>
            </p:extLst>
          </p:nvPr>
        </p:nvGraphicFramePr>
        <p:xfrm>
          <a:off x="1161102" y="5842617"/>
          <a:ext cx="11938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88" name="Equation" r:id="rId7" imgW="609480" imgH="228600" progId="Equation.DSMT4">
                  <p:embed/>
                </p:oleObj>
              </mc:Choice>
              <mc:Fallback>
                <p:oleObj name="Equation" r:id="rId7" imgW="60948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1102" y="5842617"/>
                        <a:ext cx="119380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839" y="129656"/>
            <a:ext cx="5046622" cy="47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99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50377"/>
            <a:ext cx="9271884" cy="6005014"/>
          </a:xfrm>
        </p:spPr>
        <p:txBody>
          <a:bodyPr/>
          <a:lstStyle/>
          <a:p>
            <a:r>
              <a:rPr lang="id-ID" dirty="0"/>
              <a:t>Perhatikan tabel diatas. Persamaan yang sesuai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Misalkan diambil baris pertama pada penyelesaian optimal sebagai dasar untuk menambahkan kendala. Jika diambil yang berbentuk pecahan saja maka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Maka </a:t>
            </a:r>
            <a:r>
              <a:rPr lang="id-ID" dirty="0">
                <a:solidFill>
                  <a:srgbClr val="FF0000"/>
                </a:solidFill>
              </a:rPr>
              <a:t>kendala</a:t>
            </a:r>
            <a:r>
              <a:rPr lang="id-ID" dirty="0"/>
              <a:t> yang ditambahkan pada iterasi berikutnya adalah: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Jadikan bentuk standar simpleks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11566"/>
              </p:ext>
            </p:extLst>
          </p:nvPr>
        </p:nvGraphicFramePr>
        <p:xfrm>
          <a:off x="2586038" y="828675"/>
          <a:ext cx="2189162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30" name="Equation" r:id="rId3" imgW="1257120" imgH="812520" progId="Equation.DSMT4">
                  <p:embed/>
                </p:oleObj>
              </mc:Choice>
              <mc:Fallback>
                <p:oleObj name="Equation" r:id="rId3" imgW="1257120" imgH="8125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6038" y="828675"/>
                        <a:ext cx="2189162" cy="141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673615"/>
              </p:ext>
            </p:extLst>
          </p:nvPr>
        </p:nvGraphicFramePr>
        <p:xfrm>
          <a:off x="2596913" y="3076646"/>
          <a:ext cx="599281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31" name="Equation" r:id="rId5" imgW="3441600" imgH="431640" progId="Equation.DSMT4">
                  <p:embed/>
                </p:oleObj>
              </mc:Choice>
              <mc:Fallback>
                <p:oleObj name="Equation" r:id="rId5" imgW="3441600" imgH="4316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6913" y="3076646"/>
                        <a:ext cx="5992813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504558"/>
              </p:ext>
            </p:extLst>
          </p:nvPr>
        </p:nvGraphicFramePr>
        <p:xfrm>
          <a:off x="2596913" y="4259530"/>
          <a:ext cx="17240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32" name="Equation" r:id="rId7" imgW="990360" imgH="393480" progId="Equation.DSMT4">
                  <p:embed/>
                </p:oleObj>
              </mc:Choice>
              <mc:Fallback>
                <p:oleObj name="Equation" r:id="rId7" imgW="990360" imgH="3934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6913" y="4259530"/>
                        <a:ext cx="17240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98679"/>
              </p:ext>
            </p:extLst>
          </p:nvPr>
        </p:nvGraphicFramePr>
        <p:xfrm>
          <a:off x="2596913" y="5494006"/>
          <a:ext cx="28289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33" name="Equation" r:id="rId9" imgW="1625400" imgH="393480" progId="Equation.DSMT4">
                  <p:embed/>
                </p:oleObj>
              </mc:Choice>
              <mc:Fallback>
                <p:oleObj name="Equation" r:id="rId9" imgW="1625400" imgH="3934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96913" y="5494006"/>
                        <a:ext cx="28289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4740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8403"/>
            <a:ext cx="8596668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28299"/>
            <a:ext cx="8596668" cy="4813064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Maksimumkan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Perhatikan bahwa pada program-2, model yang terbentuk bukanlah model asli program-1, tetapi model pada penyelesaian optimalnya.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296249"/>
              </p:ext>
            </p:extLst>
          </p:nvPr>
        </p:nvGraphicFramePr>
        <p:xfrm>
          <a:off x="1978191" y="1663506"/>
          <a:ext cx="2830512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6" name="Equation" r:id="rId3" imgW="1625400" imgH="1447560" progId="Equation.DSMT4">
                  <p:embed/>
                </p:oleObj>
              </mc:Choice>
              <mc:Fallback>
                <p:oleObj name="Equation" r:id="rId3" imgW="1625400" imgH="14475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8191" y="1663506"/>
                        <a:ext cx="2830512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520406"/>
              </p:ext>
            </p:extLst>
          </p:nvPr>
        </p:nvGraphicFramePr>
        <p:xfrm>
          <a:off x="2641032" y="1180906"/>
          <a:ext cx="5397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7" name="Equation" r:id="rId5" imgW="2552400" imgH="228600" progId="Equation.DSMT4">
                  <p:embed/>
                </p:oleObj>
              </mc:Choice>
              <mc:Fallback>
                <p:oleObj name="Equation" r:id="rId5" imgW="255240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41032" y="1180906"/>
                        <a:ext cx="53975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092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791572"/>
            <a:ext cx="9872385" cy="6264322"/>
          </a:xfrm>
        </p:spPr>
        <p:txBody>
          <a:bodyPr/>
          <a:lstStyle/>
          <a:p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Penyelesaian optimal                                                            dengan nilai fungsi</a:t>
            </a:r>
          </a:p>
          <a:p>
            <a:endParaRPr lang="id-ID" dirty="0"/>
          </a:p>
          <a:p>
            <a:r>
              <a:rPr lang="id-ID" dirty="0"/>
              <a:t>Tampak bahwa         belum merupakan bilangan bulat sehingga perlu ditambah kendala baru berdasarkan persamaan di mana variabel basis berada (baris kedua dalam tabel)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082605"/>
              </p:ext>
            </p:extLst>
          </p:nvPr>
        </p:nvGraphicFramePr>
        <p:xfrm>
          <a:off x="3613150" y="4995250"/>
          <a:ext cx="338137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43" name="Equation" r:id="rId3" imgW="1726920" imgH="431640" progId="Equation.DSMT4">
                  <p:embed/>
                </p:oleObj>
              </mc:Choice>
              <mc:Fallback>
                <p:oleObj name="Equation" r:id="rId3" imgW="1726920" imgH="4316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3150" y="4995250"/>
                        <a:ext cx="338137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451904"/>
              </p:ext>
            </p:extLst>
          </p:nvPr>
        </p:nvGraphicFramePr>
        <p:xfrm>
          <a:off x="9497965" y="5032556"/>
          <a:ext cx="595312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44" name="Equation" r:id="rId5" imgW="304560" imgH="393480" progId="Equation.DSMT4">
                  <p:embed/>
                </p:oleObj>
              </mc:Choice>
              <mc:Fallback>
                <p:oleObj name="Equation" r:id="rId5" imgW="304560" imgH="3934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97965" y="5032556"/>
                        <a:ext cx="595312" cy="76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921206"/>
              </p:ext>
            </p:extLst>
          </p:nvPr>
        </p:nvGraphicFramePr>
        <p:xfrm>
          <a:off x="2742062" y="5960281"/>
          <a:ext cx="3238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45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42062" y="5960281"/>
                        <a:ext cx="323850" cy="44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7773" y="86021"/>
            <a:ext cx="6952128" cy="48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10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5726"/>
            <a:ext cx="9271884" cy="4367277"/>
          </a:xfrm>
        </p:spPr>
        <p:txBody>
          <a:bodyPr/>
          <a:lstStyle/>
          <a:p>
            <a:r>
              <a:rPr lang="id-ID" dirty="0"/>
              <a:t>Jika diambil yang berbentuk pecahan saja pada persamaan kedua (tanpa mengambil variabel semu) maka diperoleh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Maka </a:t>
            </a:r>
            <a:r>
              <a:rPr lang="id-ID" dirty="0">
                <a:solidFill>
                  <a:srgbClr val="FF0000"/>
                </a:solidFill>
              </a:rPr>
              <a:t>kendala</a:t>
            </a:r>
            <a:r>
              <a:rPr lang="id-ID" dirty="0"/>
              <a:t> yang ditambahkan pada iterasi berikutnya adalah: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Jadikan bentuk standar simpleks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650991"/>
              </p:ext>
            </p:extLst>
          </p:nvPr>
        </p:nvGraphicFramePr>
        <p:xfrm>
          <a:off x="2596913" y="2085363"/>
          <a:ext cx="402431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61" name="Equation" r:id="rId3" imgW="2311200" imgH="431640" progId="Equation.DSMT4">
                  <p:embed/>
                </p:oleObj>
              </mc:Choice>
              <mc:Fallback>
                <p:oleObj name="Equation" r:id="rId3" imgW="2311200" imgH="4316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6913" y="2085363"/>
                        <a:ext cx="4024312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95424"/>
              </p:ext>
            </p:extLst>
          </p:nvPr>
        </p:nvGraphicFramePr>
        <p:xfrm>
          <a:off x="2596913" y="3347712"/>
          <a:ext cx="9937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62" name="Equation" r:id="rId5" imgW="571320" imgH="393480" progId="Equation.DSMT4">
                  <p:embed/>
                </p:oleObj>
              </mc:Choice>
              <mc:Fallback>
                <p:oleObj name="Equation" r:id="rId5" imgW="571320" imgH="3934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6913" y="3347712"/>
                        <a:ext cx="99377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021701"/>
              </p:ext>
            </p:extLst>
          </p:nvPr>
        </p:nvGraphicFramePr>
        <p:xfrm>
          <a:off x="2596913" y="4543386"/>
          <a:ext cx="21224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63" name="Equation" r:id="rId7" imgW="1218960" imgH="393480" progId="Equation.DSMT4">
                  <p:embed/>
                </p:oleObj>
              </mc:Choice>
              <mc:Fallback>
                <p:oleObj name="Equation" r:id="rId7" imgW="1218960" imgH="3934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6913" y="4543386"/>
                        <a:ext cx="21224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8803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95951"/>
            <a:ext cx="8596668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5847"/>
            <a:ext cx="8596668" cy="4967785"/>
          </a:xfrm>
        </p:spPr>
        <p:txBody>
          <a:bodyPr/>
          <a:lstStyle/>
          <a:p>
            <a:r>
              <a:rPr lang="id-ID" dirty="0"/>
              <a:t>Revisi model dalam program-2 adalah persamaan yang terbentuk dari tabel optimal program-2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Maksimumkan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370930"/>
              </p:ext>
            </p:extLst>
          </p:nvPr>
        </p:nvGraphicFramePr>
        <p:xfrm>
          <a:off x="2303154" y="3134158"/>
          <a:ext cx="2124075" cy="294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2" name="Equation" r:id="rId3" imgW="1218960" imgH="1688760" progId="Equation.DSMT4">
                  <p:embed/>
                </p:oleObj>
              </mc:Choice>
              <mc:Fallback>
                <p:oleObj name="Equation" r:id="rId3" imgW="1218960" imgH="16887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3154" y="3134158"/>
                        <a:ext cx="2124075" cy="294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33355"/>
              </p:ext>
            </p:extLst>
          </p:nvPr>
        </p:nvGraphicFramePr>
        <p:xfrm>
          <a:off x="2280267" y="2572913"/>
          <a:ext cx="62293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3" name="Equation" r:id="rId5" imgW="2946240" imgH="228600" progId="Equation.DSMT4">
                  <p:embed/>
                </p:oleObj>
              </mc:Choice>
              <mc:Fallback>
                <p:oleObj name="Equation" r:id="rId5" imgW="294624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0267" y="2572913"/>
                        <a:ext cx="622935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141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4.2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828801"/>
            <a:ext cx="8848803" cy="4212562"/>
          </a:xfrm>
        </p:spPr>
        <p:txBody>
          <a:bodyPr>
            <a:normAutofit/>
          </a:bodyPr>
          <a:lstStyle/>
          <a:p>
            <a:r>
              <a:rPr lang="id-ID" dirty="0"/>
              <a:t>Seorang tukang jahit membuat baju dan rok yang keduanya dibuat dari bahan dasar yang sama, yaitu A dan B.</a:t>
            </a:r>
          </a:p>
          <a:p>
            <a:endParaRPr lang="id-ID" dirty="0"/>
          </a:p>
          <a:p>
            <a:r>
              <a:rPr lang="id-ID" dirty="0"/>
              <a:t>Untuk membuat satu set baju dibutuhkan 10 m bahan A dan 4 m bahan B, sedangkan pembuatan satu set rok membutuhkan 2 m bahan A dan 2 m bahan B.</a:t>
            </a:r>
          </a:p>
          <a:p>
            <a:endParaRPr lang="id-ID" dirty="0"/>
          </a:p>
          <a:p>
            <a:r>
              <a:rPr lang="id-ID" dirty="0"/>
              <a:t>Penjualan tiap set baju memberikan keuntungan sebesar Rp 5000, sedangkan tiap set rok sebesar Rp 2000. Tukang jahit tersebut ingin membuat sebanyak-banyaknya, namun ia memiliki keterbatasan dalam hal penyediaan bahan pembuatnya. Tiap minggu ia hanya mampu menyediakan 100 m bahan A dan 50 m bahan B. Tentukan jumlah baju dan rok yang harus dibuat (dengan kendala yang ada) agar keuntungan yang didapatkannya maksimum.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65480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846168"/>
            <a:ext cx="9872385" cy="6264322"/>
          </a:xfrm>
        </p:spPr>
        <p:txBody>
          <a:bodyPr/>
          <a:lstStyle/>
          <a:p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Penyelesaian optimal program-3  adalah                              dengan nilai fungsi</a:t>
            </a:r>
          </a:p>
          <a:p>
            <a:endParaRPr lang="id-ID" dirty="0"/>
          </a:p>
          <a:p>
            <a:r>
              <a:rPr lang="id-ID" dirty="0">
                <a:solidFill>
                  <a:srgbClr val="FF0000"/>
                </a:solidFill>
              </a:rPr>
              <a:t>Karena semua variabelnya sudah merupakan bilangan bulat, penyelesaian program-3 merupakan penyelesaian soal mula-mula</a:t>
            </a:r>
            <a:r>
              <a:rPr lang="id-ID" dirty="0"/>
              <a:t>.</a:t>
            </a:r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877603"/>
              </p:ext>
            </p:extLst>
          </p:nvPr>
        </p:nvGraphicFramePr>
        <p:xfrm>
          <a:off x="5266351" y="5196380"/>
          <a:ext cx="2039937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4" name="Equation" r:id="rId3" imgW="1041120" imgH="253800" progId="Equation.DSMT4">
                  <p:embed/>
                </p:oleObj>
              </mc:Choice>
              <mc:Fallback>
                <p:oleObj name="Equation" r:id="rId3" imgW="1041120" imgH="253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6351" y="5196380"/>
                        <a:ext cx="2039937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73949"/>
              </p:ext>
            </p:extLst>
          </p:nvPr>
        </p:nvGraphicFramePr>
        <p:xfrm>
          <a:off x="9335230" y="5256692"/>
          <a:ext cx="347662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5" name="Equation" r:id="rId5" imgW="177480" imgH="164880" progId="Equation.DSMT4">
                  <p:embed/>
                </p:oleObj>
              </mc:Choice>
              <mc:Fallback>
                <p:oleObj name="Equation" r:id="rId5" imgW="177480" imgH="1648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35230" y="5256692"/>
                        <a:ext cx="347662" cy="32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276" y="143303"/>
            <a:ext cx="6889968" cy="50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4.7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Selesaikan program bilangan bulat ini: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      Maksimumkan  </a:t>
            </a:r>
          </a:p>
          <a:p>
            <a:pPr marL="0" indent="0">
              <a:buNone/>
            </a:pPr>
            <a:r>
              <a:rPr lang="id-ID" dirty="0"/>
              <a:t>	</a:t>
            </a:r>
          </a:p>
          <a:p>
            <a:pPr marL="0" indent="0">
              <a:buNone/>
            </a:pPr>
            <a:r>
              <a:rPr lang="id-ID" dirty="0"/>
              <a:t>	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964715"/>
              </p:ext>
            </p:extLst>
          </p:nvPr>
        </p:nvGraphicFramePr>
        <p:xfrm>
          <a:off x="2867025" y="2909888"/>
          <a:ext cx="264001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8" name="Equation" r:id="rId3" imgW="1066680" imgH="228600" progId="Equation.DSMT4">
                  <p:embed/>
                </p:oleObj>
              </mc:Choice>
              <mc:Fallback>
                <p:oleObj name="Equation" r:id="rId3" imgW="106668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67025" y="2909888"/>
                        <a:ext cx="2640013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59677"/>
              </p:ext>
            </p:extLst>
          </p:nvPr>
        </p:nvGraphicFramePr>
        <p:xfrm>
          <a:off x="2536825" y="3871913"/>
          <a:ext cx="183991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9" name="Equation" r:id="rId5" imgW="939600" imgH="685800" progId="Equation.DSMT4">
                  <p:embed/>
                </p:oleObj>
              </mc:Choice>
              <mc:Fallback>
                <p:oleObj name="Equation" r:id="rId5" imgW="939600" imgH="6858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6825" y="3871913"/>
                        <a:ext cx="1839913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9544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33517"/>
            <a:ext cx="8596668" cy="4007846"/>
          </a:xfrm>
        </p:spPr>
        <p:txBody>
          <a:bodyPr/>
          <a:lstStyle/>
          <a:p>
            <a:r>
              <a:rPr lang="id-ID" dirty="0"/>
              <a:t>Bentuk standar simpleks: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 	Maksimumkan  </a:t>
            </a:r>
          </a:p>
          <a:p>
            <a:pPr marL="0" indent="0">
              <a:buNone/>
            </a:pPr>
            <a:r>
              <a:rPr lang="id-ID" dirty="0"/>
              <a:t>	</a:t>
            </a:r>
          </a:p>
          <a:p>
            <a:pPr marL="0" indent="0">
              <a:buNone/>
            </a:pPr>
            <a:r>
              <a:rPr lang="id-ID" dirty="0"/>
              <a:t>	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369593"/>
              </p:ext>
            </p:extLst>
          </p:nvPr>
        </p:nvGraphicFramePr>
        <p:xfrm>
          <a:off x="2790209" y="2758888"/>
          <a:ext cx="443071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32" name="Equation" r:id="rId3" imgW="1790640" imgH="228600" progId="Equation.DSMT4">
                  <p:embed/>
                </p:oleObj>
              </mc:Choice>
              <mc:Fallback>
                <p:oleObj name="Equation" r:id="rId3" imgW="179064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0209" y="2758888"/>
                        <a:ext cx="4430713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59458"/>
              </p:ext>
            </p:extLst>
          </p:nvPr>
        </p:nvGraphicFramePr>
        <p:xfrm>
          <a:off x="2627408" y="3639522"/>
          <a:ext cx="2859087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33" name="Equation" r:id="rId5" imgW="1460160" imgH="685800" progId="Equation.DSMT4">
                  <p:embed/>
                </p:oleObj>
              </mc:Choice>
              <mc:Fallback>
                <p:oleObj name="Equation" r:id="rId5" imgW="1460160" imgH="6858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7408" y="3639522"/>
                        <a:ext cx="2859087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251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341194"/>
            <a:ext cx="10213579" cy="6387151"/>
          </a:xfrm>
        </p:spPr>
        <p:txBody>
          <a:bodyPr>
            <a:normAutofit/>
          </a:bodyPr>
          <a:lstStyle/>
          <a:p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Penyelesaian optimal titik maksimumnya adalah (3.5, 2) dengan nilai fungsi 87</a:t>
            </a:r>
          </a:p>
          <a:p>
            <a:endParaRPr lang="id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26" y="117356"/>
            <a:ext cx="6150592" cy="58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96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50377"/>
            <a:ext cx="9271884" cy="6005014"/>
          </a:xfrm>
        </p:spPr>
        <p:txBody>
          <a:bodyPr/>
          <a:lstStyle/>
          <a:p>
            <a:r>
              <a:rPr lang="id-ID" dirty="0"/>
              <a:t>Perhatikan tabel diatas. Persamaan yang sesuai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Karena       merupakan penyelesaian tidak bulat maka penambahan kedala didasarkan atas persamaan pertama tabel optimal. 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>
                <a:solidFill>
                  <a:srgbClr val="FF0000"/>
                </a:solidFill>
              </a:rPr>
              <a:t>Kendala baru</a:t>
            </a:r>
            <a:r>
              <a:rPr lang="id-ID" dirty="0"/>
              <a:t> dibuat berdasarkan bagian pecahannya, yaitu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Jadikan bentuk standar simpleks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272925"/>
              </p:ext>
            </p:extLst>
          </p:nvPr>
        </p:nvGraphicFramePr>
        <p:xfrm>
          <a:off x="2608263" y="828675"/>
          <a:ext cx="2144712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1" name="Equation" r:id="rId3" imgW="1231560" imgH="812520" progId="Equation.DSMT4">
                  <p:embed/>
                </p:oleObj>
              </mc:Choice>
              <mc:Fallback>
                <p:oleObj name="Equation" r:id="rId3" imgW="1231560" imgH="81252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8263" y="828675"/>
                        <a:ext cx="2144712" cy="141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857894"/>
              </p:ext>
            </p:extLst>
          </p:nvPr>
        </p:nvGraphicFramePr>
        <p:xfrm>
          <a:off x="2608263" y="3076646"/>
          <a:ext cx="413543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2" name="Equation" r:id="rId5" imgW="2374560" imgH="431640" progId="Equation.DSMT4">
                  <p:embed/>
                </p:oleObj>
              </mc:Choice>
              <mc:Fallback>
                <p:oleObj name="Equation" r:id="rId5" imgW="2374560" imgH="4316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8263" y="3076646"/>
                        <a:ext cx="4135437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799195"/>
              </p:ext>
            </p:extLst>
          </p:nvPr>
        </p:nvGraphicFramePr>
        <p:xfrm>
          <a:off x="2563813" y="4259263"/>
          <a:ext cx="1790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3" name="Equation" r:id="rId7" imgW="1028520" imgH="393480" progId="Equation.DSMT4">
                  <p:embed/>
                </p:oleObj>
              </mc:Choice>
              <mc:Fallback>
                <p:oleObj name="Equation" r:id="rId7" imgW="1028520" imgH="3934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3813" y="4259263"/>
                        <a:ext cx="1790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70593"/>
              </p:ext>
            </p:extLst>
          </p:nvPr>
        </p:nvGraphicFramePr>
        <p:xfrm>
          <a:off x="2563813" y="5494338"/>
          <a:ext cx="2895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4" name="Equation" r:id="rId9" imgW="1663560" imgH="393480" progId="Equation.DSMT4">
                  <p:embed/>
                </p:oleObj>
              </mc:Choice>
              <mc:Fallback>
                <p:oleObj name="Equation" r:id="rId9" imgW="1663560" imgH="3934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3813" y="5494338"/>
                        <a:ext cx="2895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989911"/>
              </p:ext>
            </p:extLst>
          </p:nvPr>
        </p:nvGraphicFramePr>
        <p:xfrm>
          <a:off x="1925803" y="2424256"/>
          <a:ext cx="265113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45" name="Equation" r:id="rId11" imgW="152280" imgH="228600" progId="Equation.DSMT4">
                  <p:embed/>
                </p:oleObj>
              </mc:Choice>
              <mc:Fallback>
                <p:oleObj name="Equation" r:id="rId11" imgW="15228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25803" y="2424256"/>
                        <a:ext cx="265113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705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182807"/>
            <a:ext cx="8596668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42703"/>
            <a:ext cx="8596668" cy="4107972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Maksimumkan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103650"/>
              </p:ext>
            </p:extLst>
          </p:nvPr>
        </p:nvGraphicFramePr>
        <p:xfrm>
          <a:off x="1924050" y="2578104"/>
          <a:ext cx="294005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00" name="Equation" r:id="rId3" imgW="1688760" imgH="1447560" progId="Equation.DSMT4">
                  <p:embed/>
                </p:oleObj>
              </mc:Choice>
              <mc:Fallback>
                <p:oleObj name="Equation" r:id="rId3" imgW="1688760" imgH="14475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4050" y="2578104"/>
                        <a:ext cx="2940050" cy="252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11085"/>
              </p:ext>
            </p:extLst>
          </p:nvPr>
        </p:nvGraphicFramePr>
        <p:xfrm>
          <a:off x="2601913" y="2095504"/>
          <a:ext cx="54784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01" name="Equation" r:id="rId5" imgW="2590560" imgH="228600" progId="Equation.DSMT4">
                  <p:embed/>
                </p:oleObj>
              </mc:Choice>
              <mc:Fallback>
                <p:oleObj name="Equation" r:id="rId5" imgW="259056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1913" y="2095504"/>
                        <a:ext cx="5478462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516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741891"/>
            <a:ext cx="9872385" cy="6264322"/>
          </a:xfrm>
        </p:spPr>
        <p:txBody>
          <a:bodyPr/>
          <a:lstStyle/>
          <a:p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Penyelesaian optimal                                   dengan nilai fungsi 82</a:t>
            </a:r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511222"/>
              </p:ext>
            </p:extLst>
          </p:nvPr>
        </p:nvGraphicFramePr>
        <p:xfrm>
          <a:off x="3400550" y="5712162"/>
          <a:ext cx="221297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07" name="Equation" r:id="rId3" imgW="1130040" imgH="431640" progId="Equation.DSMT4">
                  <p:embed/>
                </p:oleObj>
              </mc:Choice>
              <mc:Fallback>
                <p:oleObj name="Equation" r:id="rId3" imgW="1130040" imgH="43164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0550" y="5712162"/>
                        <a:ext cx="221297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386" y="282088"/>
            <a:ext cx="7614314" cy="5346940"/>
          </a:xfrm>
          <a:prstGeom prst="rect">
            <a:avLst/>
          </a:prstGeom>
          <a:scene3d>
            <a:camera prst="orthographicFront">
              <a:rot lat="0" lon="0" rev="6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70301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6663"/>
            <a:ext cx="8596668" cy="5104262"/>
          </a:xfrm>
        </p:spPr>
        <p:txBody>
          <a:bodyPr/>
          <a:lstStyle/>
          <a:p>
            <a:r>
              <a:rPr lang="id-ID" dirty="0"/>
              <a:t>Kendala soal asli (</a:t>
            </a:r>
            <a:r>
              <a:rPr lang="id-ID" dirty="0">
                <a:solidFill>
                  <a:srgbClr val="FF0000"/>
                </a:solidFill>
              </a:rPr>
              <a:t>standar simpleks</a:t>
            </a:r>
            <a:r>
              <a:rPr lang="id-ID" dirty="0"/>
              <a:t>) adalah 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Kendala yang ditambahkan pada program-2 adalah: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>
                <a:solidFill>
                  <a:srgbClr val="FF0000"/>
                </a:solidFill>
              </a:rPr>
              <a:t>Jadi program-2 adalah program-1 ditambah dengan bidang potong yang dibatasi oleh 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71482"/>
              </p:ext>
            </p:extLst>
          </p:nvPr>
        </p:nvGraphicFramePr>
        <p:xfrm>
          <a:off x="1878273" y="1967008"/>
          <a:ext cx="70612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8" name="Equation" r:id="rId3" imgW="3606480" imgH="457200" progId="Equation.DSMT4">
                  <p:embed/>
                </p:oleObj>
              </mc:Choice>
              <mc:Fallback>
                <p:oleObj name="Equation" r:id="rId3" imgW="3606480" imgH="457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8273" y="1967008"/>
                        <a:ext cx="7061200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828164"/>
              </p:ext>
            </p:extLst>
          </p:nvPr>
        </p:nvGraphicFramePr>
        <p:xfrm>
          <a:off x="1878013" y="3401042"/>
          <a:ext cx="5129212" cy="221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9" name="Equation" r:id="rId5" imgW="2946240" imgH="1269720" progId="Equation.DSMT4">
                  <p:embed/>
                </p:oleObj>
              </mc:Choice>
              <mc:Fallback>
                <p:oleObj name="Equation" r:id="rId5" imgW="2946240" imgH="126972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8013" y="3401042"/>
                        <a:ext cx="5129212" cy="221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120840"/>
              </p:ext>
            </p:extLst>
          </p:nvPr>
        </p:nvGraphicFramePr>
        <p:xfrm>
          <a:off x="2548980" y="6151114"/>
          <a:ext cx="70643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0" name="Equation" r:id="rId7" imgW="406080" imgH="228600" progId="Equation.DSMT4">
                  <p:embed/>
                </p:oleObj>
              </mc:Choice>
              <mc:Fallback>
                <p:oleObj name="Equation" r:id="rId7" imgW="40608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48980" y="6151114"/>
                        <a:ext cx="706437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0760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50377"/>
            <a:ext cx="9271884" cy="6005014"/>
          </a:xfrm>
        </p:spPr>
        <p:txBody>
          <a:bodyPr/>
          <a:lstStyle/>
          <a:p>
            <a:r>
              <a:rPr lang="id-ID" dirty="0"/>
              <a:t>Perhatikan tabel diatas. Persamaan yang sesuai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Diantara basis                  pada tabel optimal, yang memiliki penyelesaian bukan </a:t>
            </a:r>
          </a:p>
          <a:p>
            <a:pPr marL="0" indent="0">
              <a:buNone/>
            </a:pPr>
            <a:r>
              <a:rPr lang="id-ID" dirty="0"/>
              <a:t>     bulat adalah                   . Persamaan pada baris       dapat dituliskan sebagai: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Maka </a:t>
            </a:r>
            <a:r>
              <a:rPr lang="id-ID" dirty="0">
                <a:solidFill>
                  <a:srgbClr val="FF0000"/>
                </a:solidFill>
              </a:rPr>
              <a:t>kendala</a:t>
            </a:r>
            <a:r>
              <a:rPr lang="id-ID" dirty="0"/>
              <a:t> yang ditambahkan pada iterasi berikutnya adalah: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Jadikan bentuk standar simpleks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224246"/>
              </p:ext>
            </p:extLst>
          </p:nvPr>
        </p:nvGraphicFramePr>
        <p:xfrm>
          <a:off x="2597150" y="780366"/>
          <a:ext cx="2166938" cy="18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7" name="Equation" r:id="rId3" imgW="1244520" imgH="1041120" progId="Equation.DSMT4">
                  <p:embed/>
                </p:oleObj>
              </mc:Choice>
              <mc:Fallback>
                <p:oleObj name="Equation" r:id="rId3" imgW="1244520" imgH="104112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7150" y="780366"/>
                        <a:ext cx="2166938" cy="181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04889"/>
              </p:ext>
            </p:extLst>
          </p:nvPr>
        </p:nvGraphicFramePr>
        <p:xfrm>
          <a:off x="3881461" y="3675020"/>
          <a:ext cx="4202113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8" name="Equation" r:id="rId5" imgW="2412720" imgH="431640" progId="Equation.DSMT4">
                  <p:embed/>
                </p:oleObj>
              </mc:Choice>
              <mc:Fallback>
                <p:oleObj name="Equation" r:id="rId5" imgW="2412720" imgH="4316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81461" y="3675020"/>
                        <a:ext cx="4202113" cy="75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036131"/>
              </p:ext>
            </p:extLst>
          </p:nvPr>
        </p:nvGraphicFramePr>
        <p:xfrm>
          <a:off x="2664619" y="4866356"/>
          <a:ext cx="16351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9" name="Equation" r:id="rId7" imgW="939600" imgH="393480" progId="Equation.DSMT4">
                  <p:embed/>
                </p:oleObj>
              </mc:Choice>
              <mc:Fallback>
                <p:oleObj name="Equation" r:id="rId7" imgW="939600" imgH="39348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64619" y="4866356"/>
                        <a:ext cx="16351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494045"/>
              </p:ext>
            </p:extLst>
          </p:nvPr>
        </p:nvGraphicFramePr>
        <p:xfrm>
          <a:off x="2664619" y="5988228"/>
          <a:ext cx="26971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0" name="Equation" r:id="rId9" imgW="1549080" imgH="393480" progId="Equation.DSMT4">
                  <p:embed/>
                </p:oleObj>
              </mc:Choice>
              <mc:Fallback>
                <p:oleObj name="Equation" r:id="rId9" imgW="1549080" imgH="3934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64619" y="5988228"/>
                        <a:ext cx="2697162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47147"/>
              </p:ext>
            </p:extLst>
          </p:nvPr>
        </p:nvGraphicFramePr>
        <p:xfrm>
          <a:off x="2664619" y="2804712"/>
          <a:ext cx="10160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1" name="Equation" r:id="rId11" imgW="583920" imgH="228600" progId="Equation.DSMT4">
                  <p:embed/>
                </p:oleObj>
              </mc:Choice>
              <mc:Fallback>
                <p:oleObj name="Equation" r:id="rId11" imgW="58392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64619" y="2804712"/>
                        <a:ext cx="1016000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857682"/>
              </p:ext>
            </p:extLst>
          </p:nvPr>
        </p:nvGraphicFramePr>
        <p:xfrm>
          <a:off x="2596913" y="3078234"/>
          <a:ext cx="10604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2" name="Equation" r:id="rId13" imgW="609480" imgH="431640" progId="Equation.DSMT4">
                  <p:embed/>
                </p:oleObj>
              </mc:Choice>
              <mc:Fallback>
                <p:oleObj name="Equation" r:id="rId13" imgW="609480" imgH="4316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96913" y="3078234"/>
                        <a:ext cx="10604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054777"/>
              </p:ext>
            </p:extLst>
          </p:nvPr>
        </p:nvGraphicFramePr>
        <p:xfrm>
          <a:off x="6170425" y="3215235"/>
          <a:ext cx="28733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3" name="Equation" r:id="rId15" imgW="164880" imgH="228600" progId="Equation.DSMT4">
                  <p:embed/>
                </p:oleObj>
              </mc:Choice>
              <mc:Fallback>
                <p:oleObj name="Equation" r:id="rId15" imgW="16488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70425" y="3215235"/>
                        <a:ext cx="28733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21548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95951"/>
            <a:ext cx="8596668" cy="1320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FF0000"/>
                </a:solidFill>
              </a:rPr>
              <a:t>Program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55847"/>
            <a:ext cx="8596668" cy="4967785"/>
          </a:xfrm>
        </p:spPr>
        <p:txBody>
          <a:bodyPr/>
          <a:lstStyle/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id-ID" dirty="0"/>
              <a:t>Maksimumkan</a:t>
            </a:r>
          </a:p>
          <a:p>
            <a:pPr marL="0" indent="0">
              <a:buNone/>
            </a:pPr>
            <a:r>
              <a:rPr lang="id-ID" dirty="0"/>
              <a:t>Kendala: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324879"/>
              </p:ext>
            </p:extLst>
          </p:nvPr>
        </p:nvGraphicFramePr>
        <p:xfrm>
          <a:off x="2026463" y="2561849"/>
          <a:ext cx="2922550" cy="318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2" name="Equation" r:id="rId3" imgW="1549080" imgH="1688760" progId="Equation.DSMT4">
                  <p:embed/>
                </p:oleObj>
              </mc:Choice>
              <mc:Fallback>
                <p:oleObj name="Equation" r:id="rId3" imgW="1549080" imgH="16887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6463" y="2561849"/>
                        <a:ext cx="2922550" cy="318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216008"/>
              </p:ext>
            </p:extLst>
          </p:nvPr>
        </p:nvGraphicFramePr>
        <p:xfrm>
          <a:off x="2403475" y="1903413"/>
          <a:ext cx="62293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3" name="Equation" r:id="rId5" imgW="2946240" imgH="228600" progId="Equation.DSMT4">
                  <p:embed/>
                </p:oleObj>
              </mc:Choice>
              <mc:Fallback>
                <p:oleObj name="Equation" r:id="rId5" imgW="2946240" imgH="2286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03475" y="1903413"/>
                        <a:ext cx="622935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02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Misalkan : 	x</a:t>
            </a:r>
            <a:r>
              <a:rPr lang="id-ID" baseline="-25000" dirty="0"/>
              <a:t>1</a:t>
            </a:r>
            <a:r>
              <a:rPr lang="id-ID" dirty="0"/>
              <a:t> = Jumlah baju yang dibuat</a:t>
            </a:r>
          </a:p>
          <a:p>
            <a:pPr marL="0" indent="0">
              <a:buNone/>
            </a:pPr>
            <a:r>
              <a:rPr lang="id-ID" dirty="0"/>
              <a:t>				x</a:t>
            </a:r>
            <a:r>
              <a:rPr lang="id-ID" baseline="-25000" dirty="0"/>
              <a:t>2</a:t>
            </a:r>
            <a:r>
              <a:rPr lang="id-ID" dirty="0"/>
              <a:t> = Jumlah rok yang dibuat</a:t>
            </a:r>
          </a:p>
          <a:p>
            <a:endParaRPr lang="id-ID" dirty="0"/>
          </a:p>
          <a:p>
            <a:r>
              <a:rPr lang="id-ID" dirty="0"/>
              <a:t>Model yang sesuai adalah:</a:t>
            </a:r>
          </a:p>
          <a:p>
            <a:pPr marL="0" indent="0">
              <a:buNone/>
            </a:pPr>
            <a:r>
              <a:rPr lang="id-ID" dirty="0"/>
              <a:t>	Maksimumkan  </a:t>
            </a:r>
          </a:p>
          <a:p>
            <a:pPr marL="0" indent="0">
              <a:buNone/>
            </a:pPr>
            <a:r>
              <a:rPr lang="id-ID" dirty="0"/>
              <a:t>	Kendala: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874679" y="3724950"/>
          <a:ext cx="48069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8" name="Equation" r:id="rId3" imgW="1942920" imgH="228600" progId="Equation.DSMT4">
                  <p:embed/>
                </p:oleObj>
              </mc:Choice>
              <mc:Fallback>
                <p:oleObj name="Equation" r:id="rId3" imgW="1942920" imgH="2286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4679" y="3724950"/>
                        <a:ext cx="4806950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578100" y="4405313"/>
          <a:ext cx="2014538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9" name="Equation" r:id="rId5" imgW="1028520" imgH="685800" progId="Equation.DSMT4">
                  <p:embed/>
                </p:oleObj>
              </mc:Choice>
              <mc:Fallback>
                <p:oleObj name="Equation" r:id="rId5" imgW="1028520" imgH="6858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8100" y="4405313"/>
                        <a:ext cx="2014538" cy="134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7320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832517"/>
            <a:ext cx="9872385" cy="6264322"/>
          </a:xfrm>
        </p:spPr>
        <p:txBody>
          <a:bodyPr/>
          <a:lstStyle/>
          <a:p>
            <a:endParaRPr lang="id-ID" dirty="0"/>
          </a:p>
          <a:p>
            <a:pPr marL="0" indent="0">
              <a:buNone/>
            </a:pPr>
            <a:endParaRPr lang="id-ID" dirty="0">
              <a:solidFill>
                <a:srgbClr val="FF0000"/>
              </a:solidFill>
            </a:endParaRP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Penyelesaian optimal program-3  adalah                              dengan nilai fungsi</a:t>
            </a:r>
          </a:p>
          <a:p>
            <a:endParaRPr lang="id-ID" dirty="0"/>
          </a:p>
          <a:p>
            <a:r>
              <a:rPr lang="id-ID" dirty="0">
                <a:solidFill>
                  <a:srgbClr val="FF0000"/>
                </a:solidFill>
              </a:rPr>
              <a:t>Karena semua variabelnya sudah merupakan bilangan bulat, penyelesaian program-3 merupakan penyelesaian soal mula-mula</a:t>
            </a:r>
            <a:r>
              <a:rPr lang="id-ID" dirty="0"/>
              <a:t>.</a:t>
            </a:r>
          </a:p>
          <a:p>
            <a:endParaRPr lang="id-ID" dirty="0"/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837767"/>
              </p:ext>
            </p:extLst>
          </p:nvPr>
        </p:nvGraphicFramePr>
        <p:xfrm>
          <a:off x="5266351" y="5182729"/>
          <a:ext cx="2039937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6" name="Equation" r:id="rId3" imgW="1041120" imgH="253800" progId="Equation.DSMT4">
                  <p:embed/>
                </p:oleObj>
              </mc:Choice>
              <mc:Fallback>
                <p:oleObj name="Equation" r:id="rId3" imgW="1041120" imgH="2538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66351" y="5182729"/>
                        <a:ext cx="2039937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100644"/>
              </p:ext>
            </p:extLst>
          </p:nvPr>
        </p:nvGraphicFramePr>
        <p:xfrm>
          <a:off x="9253560" y="5259841"/>
          <a:ext cx="3730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7" name="Equation" r:id="rId5" imgW="190440" imgH="177480" progId="Equation.DSMT4">
                  <p:embed/>
                </p:oleObj>
              </mc:Choice>
              <mc:Fallback>
                <p:oleObj name="Equation" r:id="rId5" imgW="190440" imgH="1774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53560" y="5259841"/>
                        <a:ext cx="373063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2" y="110153"/>
            <a:ext cx="6805684" cy="50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416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911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id-ID" sz="6000" b="1" dirty="0"/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117636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37483"/>
            <a:ext cx="8596668" cy="4804011"/>
          </a:xfrm>
        </p:spPr>
        <p:txBody>
          <a:bodyPr/>
          <a:lstStyle/>
          <a:p>
            <a:r>
              <a:rPr lang="id-ID" dirty="0"/>
              <a:t>Perhatikan bahwa model tersebut sama persis dengan model pada </a:t>
            </a:r>
            <a:r>
              <a:rPr lang="id-ID" dirty="0">
                <a:solidFill>
                  <a:srgbClr val="FF0000"/>
                </a:solidFill>
              </a:rPr>
              <a:t>Contoh 4.1</a:t>
            </a:r>
          </a:p>
          <a:p>
            <a:r>
              <a:rPr lang="id-ID" dirty="0"/>
              <a:t>Ini berarti penyelesaian optimalnya sama, yaitu 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Jika dikembalikan ke soal aslinya, berarti tukang jahit tersebut harus </a:t>
            </a:r>
          </a:p>
          <a:p>
            <a:pPr marL="0" indent="0">
              <a:buNone/>
            </a:pPr>
            <a:r>
              <a:rPr lang="id-ID" dirty="0"/>
              <a:t>     membuat           baju dan           rok</a:t>
            </a:r>
          </a:p>
          <a:p>
            <a:endParaRPr lang="id-ID" dirty="0"/>
          </a:p>
          <a:p>
            <a:r>
              <a:rPr lang="id-ID" dirty="0"/>
              <a:t>Pada </a:t>
            </a:r>
            <a:r>
              <a:rPr lang="id-ID" dirty="0">
                <a:solidFill>
                  <a:srgbClr val="FF0000"/>
                </a:solidFill>
              </a:rPr>
              <a:t>CONTOH 4.1</a:t>
            </a:r>
            <a:r>
              <a:rPr lang="id-ID" dirty="0"/>
              <a:t>, penyelesaian optimal dapat diaplikasikan karena jumlah cairan obat nyamuk dapat berupa pecahan. Akan tetapi penyelesaian   </a:t>
            </a:r>
            <a:r>
              <a:rPr lang="id-ID" dirty="0">
                <a:solidFill>
                  <a:srgbClr val="FF0000"/>
                </a:solidFill>
              </a:rPr>
              <a:t>CONTOH 4.2</a:t>
            </a:r>
            <a:r>
              <a:rPr lang="id-ID" dirty="0"/>
              <a:t> tidak dapat dilakukan karena jumlah baju maupun rok yang dibuat haruslah merupakan bilangan bulat</a:t>
            </a:r>
          </a:p>
          <a:p>
            <a:endParaRPr lang="id-ID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12798"/>
              </p:ext>
            </p:extLst>
          </p:nvPr>
        </p:nvGraphicFramePr>
        <p:xfrm>
          <a:off x="2226668" y="3607534"/>
          <a:ext cx="386604" cy="665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5" name="Equation" r:id="rId3" imgW="228600" imgH="393480" progId="Equation.DSMT4">
                  <p:embed/>
                </p:oleObj>
              </mc:Choice>
              <mc:Fallback>
                <p:oleObj name="Equation" r:id="rId3" imgW="228600" imgH="39348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6668" y="3607534"/>
                        <a:ext cx="386604" cy="665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37682"/>
              </p:ext>
            </p:extLst>
          </p:nvPr>
        </p:nvGraphicFramePr>
        <p:xfrm>
          <a:off x="3921265" y="3607534"/>
          <a:ext cx="386604" cy="665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6" name="Equation" r:id="rId5" imgW="228600" imgH="393480" progId="Equation.DSMT4">
                  <p:embed/>
                </p:oleObj>
              </mc:Choice>
              <mc:Fallback>
                <p:oleObj name="Equation" r:id="rId5" imgW="228600" imgH="39348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1265" y="3607534"/>
                        <a:ext cx="386604" cy="6656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332696"/>
              </p:ext>
            </p:extLst>
          </p:nvPr>
        </p:nvGraphicFramePr>
        <p:xfrm>
          <a:off x="4017987" y="2252046"/>
          <a:ext cx="2271713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7" name="Equation" r:id="rId6" imgW="1346040" imgH="431640" progId="Equation.DSMT4">
                  <p:embed/>
                </p:oleObj>
              </mc:Choice>
              <mc:Fallback>
                <p:oleObj name="Equation" r:id="rId6" imgW="1346040" imgH="43164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17987" y="2252046"/>
                        <a:ext cx="2271713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500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91823"/>
            <a:ext cx="8596668" cy="5318031"/>
          </a:xfrm>
        </p:spPr>
        <p:txBody>
          <a:bodyPr/>
          <a:lstStyle/>
          <a:p>
            <a:r>
              <a:rPr lang="id-ID" dirty="0"/>
              <a:t>Pembulatan/pemotongan hasil yang di dapat dari penyelesaian optimal program linier secara umum tidak dapat dilakukan karena mungkin terdapat beberapa penyelesaian pembulatan</a:t>
            </a:r>
          </a:p>
          <a:p>
            <a:endParaRPr lang="id-ID" dirty="0"/>
          </a:p>
          <a:p>
            <a:r>
              <a:rPr lang="id-ID" dirty="0"/>
              <a:t>Pembulatan/pemotongan tersebut belum tentu tetap merupakan penyelesaian optimalnya.</a:t>
            </a:r>
          </a:p>
          <a:p>
            <a:endParaRPr lang="id-ID" dirty="0"/>
          </a:p>
          <a:p>
            <a:r>
              <a:rPr lang="id-ID" dirty="0"/>
              <a:t>Dalam </a:t>
            </a:r>
            <a:r>
              <a:rPr lang="id-ID" dirty="0">
                <a:solidFill>
                  <a:srgbClr val="FF0000"/>
                </a:solidFill>
              </a:rPr>
              <a:t>CONTOH 4.2</a:t>
            </a:r>
            <a:r>
              <a:rPr lang="id-ID" dirty="0"/>
              <a:t>, ada beberapa pembulatan penyelesaian, antara lain (8,8), (8,9), (9,8), (9,9).</a:t>
            </a:r>
          </a:p>
          <a:p>
            <a:endParaRPr lang="id-ID" dirty="0"/>
          </a:p>
          <a:p>
            <a:r>
              <a:rPr lang="id-ID" dirty="0"/>
              <a:t>Tidak jelas mana yang merupakan titik yang terletak di daerah fisibel sehingga tidak dapat ditentukan titik mana yang merupakan penyelesaian optimalnya.</a:t>
            </a:r>
          </a:p>
        </p:txBody>
      </p:sp>
    </p:spTree>
    <p:extLst>
      <p:ext uri="{BB962C8B-B14F-4D97-AF65-F5344CB8AC3E}">
        <p14:creationId xmlns:p14="http://schemas.microsoft.com/office/powerpoint/2010/main" val="17987650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5746</TotalTime>
  <Words>3860</Words>
  <Application>Microsoft Office PowerPoint</Application>
  <PresentationFormat>Widescreen</PresentationFormat>
  <Paragraphs>965</Paragraphs>
  <Slides>71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Equation</vt:lpstr>
      <vt:lpstr>VISIO</vt:lpstr>
      <vt:lpstr>Visio</vt:lpstr>
      <vt:lpstr>Riset Operasional Pertemuan 6:  “Program Bilangan Bulat (1)”</vt:lpstr>
      <vt:lpstr>4.1 Program Bilangan Bulat Sebagai Perluasan Linier</vt:lpstr>
      <vt:lpstr>Contoh 4.1</vt:lpstr>
      <vt:lpstr>Penyelesaian</vt:lpstr>
      <vt:lpstr>PowerPoint Presentation</vt:lpstr>
      <vt:lpstr>Contoh 4.2</vt:lpstr>
      <vt:lpstr>Penyelesaian</vt:lpstr>
      <vt:lpstr>PowerPoint Presentation</vt:lpstr>
      <vt:lpstr>PowerPoint Presentation</vt:lpstr>
      <vt:lpstr>PowerPoint Presentation</vt:lpstr>
      <vt:lpstr>PowerPoint Presentation</vt:lpstr>
      <vt:lpstr>4.2 Metode Cabang-Batas</vt:lpstr>
      <vt:lpstr>4.2.1 Pencabangan (Branching)</vt:lpstr>
      <vt:lpstr>4.2.2 Pembatasan (Bounding)</vt:lpstr>
      <vt:lpstr>PowerPoint Presentation</vt:lpstr>
      <vt:lpstr>4.2.3 Pemilihan Titik dan Variabel Yang Dicabangkan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4.3  Program Bilangan Bulat –  Metode Cabang-Batas (7)</vt:lpstr>
      <vt:lpstr>PowerPoint Presentation</vt:lpstr>
      <vt:lpstr>Contoh 4.4</vt:lpstr>
      <vt:lpstr>Penyelesaian</vt:lpstr>
      <vt:lpstr>PowerPoint Presentation</vt:lpstr>
      <vt:lpstr>Program-2 (Program-1 + kendala            ) </vt:lpstr>
      <vt:lpstr>Program-3 (Program-1 + kendala            ) </vt:lpstr>
      <vt:lpstr>PowerPoint Presentation</vt:lpstr>
      <vt:lpstr>Program-4 (Program-3 + kendala            ) </vt:lpstr>
      <vt:lpstr>Program-5 (Program-3 + kendala            ) </vt:lpstr>
      <vt:lpstr>PowerPoint Presentation</vt:lpstr>
      <vt:lpstr>Program-6 (Program-2 + kendala            ) </vt:lpstr>
      <vt:lpstr>Program-7 (Program-2 + kendala            ) </vt:lpstr>
      <vt:lpstr>PowerPoint Presentation</vt:lpstr>
      <vt:lpstr>Program-8 (Program-6 + kendala            ) </vt:lpstr>
      <vt:lpstr>Program-9 (Program-6 + kendala            ) </vt:lpstr>
      <vt:lpstr>PowerPoint Presentation</vt:lpstr>
      <vt:lpstr>Contoh 4.5</vt:lpstr>
      <vt:lpstr>Penyelesaian</vt:lpstr>
      <vt:lpstr>PowerPoint Presentation</vt:lpstr>
      <vt:lpstr>Program-2 (Program-1 + kendala            ) </vt:lpstr>
      <vt:lpstr>Program-3 (Program-1 + kendala            ) </vt:lpstr>
      <vt:lpstr>Program-4 (Program-2 + kendala            ) </vt:lpstr>
      <vt:lpstr>Program-5 (Program-2 + kendala            ) </vt:lpstr>
      <vt:lpstr>PowerPoint Presentation</vt:lpstr>
      <vt:lpstr>4.3 Metode Bidang Potong</vt:lpstr>
      <vt:lpstr>PowerPoint Presentation</vt:lpstr>
      <vt:lpstr>PowerPoint Presentation</vt:lpstr>
      <vt:lpstr>PowerPoint Presentation</vt:lpstr>
      <vt:lpstr>Contoh 4.6</vt:lpstr>
      <vt:lpstr>PowerPoint Presentation</vt:lpstr>
      <vt:lpstr>PowerPoint Presentation</vt:lpstr>
      <vt:lpstr>Program 2</vt:lpstr>
      <vt:lpstr>PowerPoint Presentation</vt:lpstr>
      <vt:lpstr>PowerPoint Presentation</vt:lpstr>
      <vt:lpstr>Program 3</vt:lpstr>
      <vt:lpstr>PowerPoint Presentation</vt:lpstr>
      <vt:lpstr>Contoh 4.7</vt:lpstr>
      <vt:lpstr>Penyelesaian</vt:lpstr>
      <vt:lpstr>PowerPoint Presentation</vt:lpstr>
      <vt:lpstr>PowerPoint Presentation</vt:lpstr>
      <vt:lpstr>Program 2</vt:lpstr>
      <vt:lpstr>PowerPoint Presentation</vt:lpstr>
      <vt:lpstr>PowerPoint Presentation</vt:lpstr>
      <vt:lpstr>PowerPoint Presentation</vt:lpstr>
      <vt:lpstr>Program 3</vt:lpstr>
      <vt:lpstr>PowerPoint Presentation</vt:lpstr>
      <vt:lpstr>SELESAI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dan Pemrograman 1 “Dasar Pemrograman C++”</dc:title>
  <dc:creator>4L134R</dc:creator>
  <cp:lastModifiedBy>mohal</cp:lastModifiedBy>
  <cp:revision>295</cp:revision>
  <dcterms:created xsi:type="dcterms:W3CDTF">2016-07-29T15:07:22Z</dcterms:created>
  <dcterms:modified xsi:type="dcterms:W3CDTF">2020-09-27T05:27:59Z</dcterms:modified>
</cp:coreProperties>
</file>